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80" r:id="rId2"/>
  </p:sldMasterIdLst>
  <p:sldIdLst>
    <p:sldId id="256" r:id="rId3"/>
    <p:sldId id="270" r:id="rId4"/>
    <p:sldId id="277" r:id="rId5"/>
    <p:sldId id="272" r:id="rId6"/>
    <p:sldId id="266" r:id="rId7"/>
    <p:sldId id="267" r:id="rId8"/>
    <p:sldId id="268" r:id="rId9"/>
    <p:sldId id="269" r:id="rId10"/>
    <p:sldId id="274" r:id="rId11"/>
    <p:sldId id="263" r:id="rId12"/>
    <p:sldId id="278" r:id="rId13"/>
    <p:sldId id="273" r:id="rId14"/>
    <p:sldId id="271" r:id="rId15"/>
    <p:sldId id="276" r:id="rId16"/>
    <p:sldId id="275" r:id="rId1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9706F8-A638-4ED0-ACBA-67871386BA4C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3DAB0EA-D895-46F6-99D7-1EB1A386B9FE}">
      <dgm:prSet/>
      <dgm:spPr/>
      <dgm:t>
        <a:bodyPr/>
        <a:lstStyle/>
        <a:p>
          <a:r>
            <a:rPr lang="sr-Latn-RS" dirty="0"/>
            <a:t>Omogućava pravo na </a:t>
          </a:r>
          <a:r>
            <a:rPr lang="sr-Latn-RS" b="1" dirty="0"/>
            <a:t>kvalitetno obrazovanje</a:t>
          </a:r>
          <a:endParaRPr lang="en-US" b="1" dirty="0"/>
        </a:p>
      </dgm:t>
    </dgm:pt>
    <dgm:pt modelId="{995AEFE4-BB52-4AE3-AE05-768F7952803E}" type="parTrans" cxnId="{C5508513-B5FA-49B3-A2C5-204654BEFFEA}">
      <dgm:prSet/>
      <dgm:spPr/>
      <dgm:t>
        <a:bodyPr/>
        <a:lstStyle/>
        <a:p>
          <a:endParaRPr lang="en-US"/>
        </a:p>
      </dgm:t>
    </dgm:pt>
    <dgm:pt modelId="{DBB3993F-5069-4FDC-97EB-24C1B5961349}" type="sibTrans" cxnId="{C5508513-B5FA-49B3-A2C5-204654BEFFEA}">
      <dgm:prSet/>
      <dgm:spPr/>
      <dgm:t>
        <a:bodyPr/>
        <a:lstStyle/>
        <a:p>
          <a:endParaRPr lang="en-US"/>
        </a:p>
      </dgm:t>
    </dgm:pt>
    <dgm:pt modelId="{3CDC0778-6522-4E1B-829D-22F95518DC97}">
      <dgm:prSet/>
      <dgm:spPr/>
      <dgm:t>
        <a:bodyPr/>
        <a:lstStyle/>
        <a:p>
          <a:r>
            <a:rPr lang="sr-Latn-RS" dirty="0"/>
            <a:t>Omogućava obrazovanje u </a:t>
          </a:r>
          <a:r>
            <a:rPr lang="sr-Latn-RS" b="1" dirty="0"/>
            <a:t>prirodnom okuženu</a:t>
          </a:r>
          <a:endParaRPr lang="en-US" b="1" dirty="0"/>
        </a:p>
      </dgm:t>
    </dgm:pt>
    <dgm:pt modelId="{F8314BA4-0CFF-44C3-B9DA-1F52E11D88F5}" type="parTrans" cxnId="{9EE774BC-A559-4407-811A-3781C75BEE88}">
      <dgm:prSet/>
      <dgm:spPr/>
      <dgm:t>
        <a:bodyPr/>
        <a:lstStyle/>
        <a:p>
          <a:endParaRPr lang="en-US"/>
        </a:p>
      </dgm:t>
    </dgm:pt>
    <dgm:pt modelId="{85D60437-0335-4519-82CD-460A46A45B7A}" type="sibTrans" cxnId="{9EE774BC-A559-4407-811A-3781C75BEE88}">
      <dgm:prSet/>
      <dgm:spPr/>
      <dgm:t>
        <a:bodyPr/>
        <a:lstStyle/>
        <a:p>
          <a:endParaRPr lang="en-US"/>
        </a:p>
      </dgm:t>
    </dgm:pt>
    <dgm:pt modelId="{AC237233-C81B-4C74-9C09-506936ED2743}">
      <dgm:prSet/>
      <dgm:spPr/>
      <dgm:t>
        <a:bodyPr/>
        <a:lstStyle/>
        <a:p>
          <a:r>
            <a:rPr lang="sr-Latn-RS" dirty="0"/>
            <a:t>Omogućava </a:t>
          </a:r>
          <a:r>
            <a:rPr lang="sr-Latn-RS" b="1" dirty="0" err="1"/>
            <a:t>vršnjačku</a:t>
          </a:r>
          <a:r>
            <a:rPr lang="sr-Latn-RS" b="1" dirty="0"/>
            <a:t> </a:t>
          </a:r>
          <a:r>
            <a:rPr lang="sr-Latn-RS" dirty="0" err="1"/>
            <a:t>motivišuću</a:t>
          </a:r>
          <a:r>
            <a:rPr lang="sr-Latn-RS" dirty="0"/>
            <a:t> podršku</a:t>
          </a:r>
          <a:endParaRPr lang="en-US" dirty="0"/>
        </a:p>
      </dgm:t>
    </dgm:pt>
    <dgm:pt modelId="{609F2700-AF1E-4A76-8266-EE52A505AAEC}" type="parTrans" cxnId="{46BA47A5-76D6-4D1B-AB9D-96DD32779788}">
      <dgm:prSet/>
      <dgm:spPr/>
      <dgm:t>
        <a:bodyPr/>
        <a:lstStyle/>
        <a:p>
          <a:endParaRPr lang="en-US"/>
        </a:p>
      </dgm:t>
    </dgm:pt>
    <dgm:pt modelId="{EDA7BB6B-7E67-4AFA-91C0-323027401462}" type="sibTrans" cxnId="{46BA47A5-76D6-4D1B-AB9D-96DD32779788}">
      <dgm:prSet/>
      <dgm:spPr/>
      <dgm:t>
        <a:bodyPr/>
        <a:lstStyle/>
        <a:p>
          <a:endParaRPr lang="en-US"/>
        </a:p>
      </dgm:t>
    </dgm:pt>
    <dgm:pt modelId="{94B7F9C9-EBA1-42BD-95BF-F72FE7DF50B5}">
      <dgm:prSet/>
      <dgm:spPr/>
      <dgm:t>
        <a:bodyPr/>
        <a:lstStyle/>
        <a:p>
          <a:r>
            <a:rPr lang="sr-Latn-RS" dirty="0"/>
            <a:t>Omogućava put za </a:t>
          </a:r>
          <a:r>
            <a:rPr lang="sr-Latn-RS" b="1" dirty="0"/>
            <a:t>osamostaljivanje</a:t>
          </a:r>
          <a:endParaRPr lang="en-US" b="1" dirty="0"/>
        </a:p>
      </dgm:t>
    </dgm:pt>
    <dgm:pt modelId="{E391F833-C73C-4993-B554-257E61BC71C5}" type="parTrans" cxnId="{D2FD773E-6FC5-4E78-9EC5-05FD7ACC13C0}">
      <dgm:prSet/>
      <dgm:spPr/>
      <dgm:t>
        <a:bodyPr/>
        <a:lstStyle/>
        <a:p>
          <a:endParaRPr lang="en-US"/>
        </a:p>
      </dgm:t>
    </dgm:pt>
    <dgm:pt modelId="{0E49EED6-74E9-42D1-87EC-7699E567639E}" type="sibTrans" cxnId="{D2FD773E-6FC5-4E78-9EC5-05FD7ACC13C0}">
      <dgm:prSet/>
      <dgm:spPr/>
      <dgm:t>
        <a:bodyPr/>
        <a:lstStyle/>
        <a:p>
          <a:endParaRPr lang="en-US"/>
        </a:p>
      </dgm:t>
    </dgm:pt>
    <dgm:pt modelId="{13586D7C-47A7-4646-A5E8-04ADBD57B68D}">
      <dgm:prSet/>
      <dgm:spPr/>
      <dgm:t>
        <a:bodyPr/>
        <a:lstStyle/>
        <a:p>
          <a:r>
            <a:rPr lang="sr-Latn-RS" dirty="0"/>
            <a:t>Omogućava </a:t>
          </a:r>
          <a:r>
            <a:rPr lang="sr-Latn-RS" b="1" dirty="0"/>
            <a:t>socijalnu inkluziju</a:t>
          </a:r>
          <a:endParaRPr lang="en-US" b="1" dirty="0"/>
        </a:p>
      </dgm:t>
    </dgm:pt>
    <dgm:pt modelId="{2FEB85B7-6479-428C-A13B-7AA85C560696}" type="parTrans" cxnId="{7DAC4609-78A5-4974-8A45-C8002DDD9C15}">
      <dgm:prSet/>
      <dgm:spPr/>
      <dgm:t>
        <a:bodyPr/>
        <a:lstStyle/>
        <a:p>
          <a:endParaRPr lang="en-US"/>
        </a:p>
      </dgm:t>
    </dgm:pt>
    <dgm:pt modelId="{9694D73E-A9C1-40B0-BDFB-851A089C5C65}" type="sibTrans" cxnId="{7DAC4609-78A5-4974-8A45-C8002DDD9C15}">
      <dgm:prSet/>
      <dgm:spPr/>
      <dgm:t>
        <a:bodyPr/>
        <a:lstStyle/>
        <a:p>
          <a:endParaRPr lang="en-US"/>
        </a:p>
      </dgm:t>
    </dgm:pt>
    <dgm:pt modelId="{A923DFF8-8272-41A8-908A-631484FBD779}">
      <dgm:prSet/>
      <dgm:spPr/>
      <dgm:t>
        <a:bodyPr/>
        <a:lstStyle/>
        <a:p>
          <a:r>
            <a:rPr lang="sr-Latn-RS" dirty="0"/>
            <a:t>Omogućava razvoj </a:t>
          </a:r>
          <a:r>
            <a:rPr lang="sr-Latn-RS" b="1" dirty="0"/>
            <a:t>tolerantno</a:t>
          </a:r>
          <a:r>
            <a:rPr lang="en-US" b="1" dirty="0"/>
            <a:t>g</a:t>
          </a:r>
          <a:r>
            <a:rPr lang="en-US" dirty="0"/>
            <a:t> </a:t>
          </a:r>
          <a:r>
            <a:rPr lang="sr-Latn-RS" dirty="0"/>
            <a:t>društva</a:t>
          </a:r>
          <a:endParaRPr lang="en-US" dirty="0"/>
        </a:p>
      </dgm:t>
    </dgm:pt>
    <dgm:pt modelId="{CA5B0B3E-5376-44DC-8599-3AE845D9945C}" type="parTrans" cxnId="{AFB04343-F1D1-4846-BC41-FCD6622F1BB9}">
      <dgm:prSet/>
      <dgm:spPr/>
      <dgm:t>
        <a:bodyPr/>
        <a:lstStyle/>
        <a:p>
          <a:endParaRPr lang="en-US"/>
        </a:p>
      </dgm:t>
    </dgm:pt>
    <dgm:pt modelId="{113DA183-5D35-4B01-9394-8D496CEDDEA6}" type="sibTrans" cxnId="{AFB04343-F1D1-4846-BC41-FCD6622F1BB9}">
      <dgm:prSet/>
      <dgm:spPr/>
      <dgm:t>
        <a:bodyPr/>
        <a:lstStyle/>
        <a:p>
          <a:endParaRPr lang="en-US"/>
        </a:p>
      </dgm:t>
    </dgm:pt>
    <dgm:pt modelId="{F088CAF8-C345-4DC4-9643-27ADDAA27E18}" type="pres">
      <dgm:prSet presAssocID="{119706F8-A638-4ED0-ACBA-67871386BA4C}" presName="diagram" presStyleCnt="0">
        <dgm:presLayoutVars>
          <dgm:dir/>
          <dgm:resizeHandles val="exact"/>
        </dgm:presLayoutVars>
      </dgm:prSet>
      <dgm:spPr/>
    </dgm:pt>
    <dgm:pt modelId="{43714319-6D7D-4E73-B718-5005E6780AC6}" type="pres">
      <dgm:prSet presAssocID="{A3DAB0EA-D895-46F6-99D7-1EB1A386B9FE}" presName="node" presStyleLbl="node1" presStyleIdx="0" presStyleCnt="6">
        <dgm:presLayoutVars>
          <dgm:bulletEnabled val="1"/>
        </dgm:presLayoutVars>
      </dgm:prSet>
      <dgm:spPr/>
    </dgm:pt>
    <dgm:pt modelId="{C5BA20D1-D4F0-4725-B726-461CECE9E7FB}" type="pres">
      <dgm:prSet presAssocID="{DBB3993F-5069-4FDC-97EB-24C1B5961349}" presName="sibTrans" presStyleCnt="0"/>
      <dgm:spPr/>
    </dgm:pt>
    <dgm:pt modelId="{EC776BA3-2885-4838-BA74-1B7D73BDE1AF}" type="pres">
      <dgm:prSet presAssocID="{3CDC0778-6522-4E1B-829D-22F95518DC97}" presName="node" presStyleLbl="node1" presStyleIdx="1" presStyleCnt="6">
        <dgm:presLayoutVars>
          <dgm:bulletEnabled val="1"/>
        </dgm:presLayoutVars>
      </dgm:prSet>
      <dgm:spPr/>
    </dgm:pt>
    <dgm:pt modelId="{452E9B56-43BA-44FA-9341-5E31CDDAFD01}" type="pres">
      <dgm:prSet presAssocID="{85D60437-0335-4519-82CD-460A46A45B7A}" presName="sibTrans" presStyleCnt="0"/>
      <dgm:spPr/>
    </dgm:pt>
    <dgm:pt modelId="{3914877C-FD31-4E12-BC14-FA9858C928F1}" type="pres">
      <dgm:prSet presAssocID="{AC237233-C81B-4C74-9C09-506936ED2743}" presName="node" presStyleLbl="node1" presStyleIdx="2" presStyleCnt="6">
        <dgm:presLayoutVars>
          <dgm:bulletEnabled val="1"/>
        </dgm:presLayoutVars>
      </dgm:prSet>
      <dgm:spPr/>
    </dgm:pt>
    <dgm:pt modelId="{F4270559-54F5-419B-9D94-693F90AD13E9}" type="pres">
      <dgm:prSet presAssocID="{EDA7BB6B-7E67-4AFA-91C0-323027401462}" presName="sibTrans" presStyleCnt="0"/>
      <dgm:spPr/>
    </dgm:pt>
    <dgm:pt modelId="{A2AE6A8F-0612-442A-8D4B-57FECAA15D3A}" type="pres">
      <dgm:prSet presAssocID="{94B7F9C9-EBA1-42BD-95BF-F72FE7DF50B5}" presName="node" presStyleLbl="node1" presStyleIdx="3" presStyleCnt="6">
        <dgm:presLayoutVars>
          <dgm:bulletEnabled val="1"/>
        </dgm:presLayoutVars>
      </dgm:prSet>
      <dgm:spPr/>
    </dgm:pt>
    <dgm:pt modelId="{0036FCC8-D98F-41C1-936B-62FB53DA2295}" type="pres">
      <dgm:prSet presAssocID="{0E49EED6-74E9-42D1-87EC-7699E567639E}" presName="sibTrans" presStyleCnt="0"/>
      <dgm:spPr/>
    </dgm:pt>
    <dgm:pt modelId="{B1E4A88C-D908-4D5B-9BC5-3F6621E5A80A}" type="pres">
      <dgm:prSet presAssocID="{13586D7C-47A7-4646-A5E8-04ADBD57B68D}" presName="node" presStyleLbl="node1" presStyleIdx="4" presStyleCnt="6">
        <dgm:presLayoutVars>
          <dgm:bulletEnabled val="1"/>
        </dgm:presLayoutVars>
      </dgm:prSet>
      <dgm:spPr/>
    </dgm:pt>
    <dgm:pt modelId="{588D5139-3E14-4490-8742-401CAF866F84}" type="pres">
      <dgm:prSet presAssocID="{9694D73E-A9C1-40B0-BDFB-851A089C5C65}" presName="sibTrans" presStyleCnt="0"/>
      <dgm:spPr/>
    </dgm:pt>
    <dgm:pt modelId="{D1604731-D2BD-402F-BC54-BBA1BAFAAD7A}" type="pres">
      <dgm:prSet presAssocID="{A923DFF8-8272-41A8-908A-631484FBD779}" presName="node" presStyleLbl="node1" presStyleIdx="5" presStyleCnt="6">
        <dgm:presLayoutVars>
          <dgm:bulletEnabled val="1"/>
        </dgm:presLayoutVars>
      </dgm:prSet>
      <dgm:spPr/>
    </dgm:pt>
  </dgm:ptLst>
  <dgm:cxnLst>
    <dgm:cxn modelId="{D3F1AF03-8808-4754-BBFA-4F942AEDA4A0}" type="presOf" srcId="{13586D7C-47A7-4646-A5E8-04ADBD57B68D}" destId="{B1E4A88C-D908-4D5B-9BC5-3F6621E5A80A}" srcOrd="0" destOrd="0" presId="urn:microsoft.com/office/officeart/2005/8/layout/default"/>
    <dgm:cxn modelId="{7DAC4609-78A5-4974-8A45-C8002DDD9C15}" srcId="{119706F8-A638-4ED0-ACBA-67871386BA4C}" destId="{13586D7C-47A7-4646-A5E8-04ADBD57B68D}" srcOrd="4" destOrd="0" parTransId="{2FEB85B7-6479-428C-A13B-7AA85C560696}" sibTransId="{9694D73E-A9C1-40B0-BDFB-851A089C5C65}"/>
    <dgm:cxn modelId="{C5508513-B5FA-49B3-A2C5-204654BEFFEA}" srcId="{119706F8-A638-4ED0-ACBA-67871386BA4C}" destId="{A3DAB0EA-D895-46F6-99D7-1EB1A386B9FE}" srcOrd="0" destOrd="0" parTransId="{995AEFE4-BB52-4AE3-AE05-768F7952803E}" sibTransId="{DBB3993F-5069-4FDC-97EB-24C1B5961349}"/>
    <dgm:cxn modelId="{D2FD773E-6FC5-4E78-9EC5-05FD7ACC13C0}" srcId="{119706F8-A638-4ED0-ACBA-67871386BA4C}" destId="{94B7F9C9-EBA1-42BD-95BF-F72FE7DF50B5}" srcOrd="3" destOrd="0" parTransId="{E391F833-C73C-4993-B554-257E61BC71C5}" sibTransId="{0E49EED6-74E9-42D1-87EC-7699E567639E}"/>
    <dgm:cxn modelId="{6D7BD360-6134-48B4-A924-E8F0BAB2785F}" type="presOf" srcId="{A923DFF8-8272-41A8-908A-631484FBD779}" destId="{D1604731-D2BD-402F-BC54-BBA1BAFAAD7A}" srcOrd="0" destOrd="0" presId="urn:microsoft.com/office/officeart/2005/8/layout/default"/>
    <dgm:cxn modelId="{AFB04343-F1D1-4846-BC41-FCD6622F1BB9}" srcId="{119706F8-A638-4ED0-ACBA-67871386BA4C}" destId="{A923DFF8-8272-41A8-908A-631484FBD779}" srcOrd="5" destOrd="0" parTransId="{CA5B0B3E-5376-44DC-8599-3AE845D9945C}" sibTransId="{113DA183-5D35-4B01-9394-8D496CEDDEA6}"/>
    <dgm:cxn modelId="{478ABE56-BC81-49F8-8E9F-890059702EFF}" type="presOf" srcId="{3CDC0778-6522-4E1B-829D-22F95518DC97}" destId="{EC776BA3-2885-4838-BA74-1B7D73BDE1AF}" srcOrd="0" destOrd="0" presId="urn:microsoft.com/office/officeart/2005/8/layout/default"/>
    <dgm:cxn modelId="{55744288-15B8-4718-8553-C1EA0BC9563B}" type="presOf" srcId="{94B7F9C9-EBA1-42BD-95BF-F72FE7DF50B5}" destId="{A2AE6A8F-0612-442A-8D4B-57FECAA15D3A}" srcOrd="0" destOrd="0" presId="urn:microsoft.com/office/officeart/2005/8/layout/default"/>
    <dgm:cxn modelId="{A5829299-6B3F-474C-9E70-CBEE32F70330}" type="presOf" srcId="{119706F8-A638-4ED0-ACBA-67871386BA4C}" destId="{F088CAF8-C345-4DC4-9643-27ADDAA27E18}" srcOrd="0" destOrd="0" presId="urn:microsoft.com/office/officeart/2005/8/layout/default"/>
    <dgm:cxn modelId="{41C685A2-B18E-4358-B6B0-4904CBBBB181}" type="presOf" srcId="{AC237233-C81B-4C74-9C09-506936ED2743}" destId="{3914877C-FD31-4E12-BC14-FA9858C928F1}" srcOrd="0" destOrd="0" presId="urn:microsoft.com/office/officeart/2005/8/layout/default"/>
    <dgm:cxn modelId="{46BA47A5-76D6-4D1B-AB9D-96DD32779788}" srcId="{119706F8-A638-4ED0-ACBA-67871386BA4C}" destId="{AC237233-C81B-4C74-9C09-506936ED2743}" srcOrd="2" destOrd="0" parTransId="{609F2700-AF1E-4A76-8266-EE52A505AAEC}" sibTransId="{EDA7BB6B-7E67-4AFA-91C0-323027401462}"/>
    <dgm:cxn modelId="{56D892A5-23C8-4A71-A7E3-A633A7A43D26}" type="presOf" srcId="{A3DAB0EA-D895-46F6-99D7-1EB1A386B9FE}" destId="{43714319-6D7D-4E73-B718-5005E6780AC6}" srcOrd="0" destOrd="0" presId="urn:microsoft.com/office/officeart/2005/8/layout/default"/>
    <dgm:cxn modelId="{9EE774BC-A559-4407-811A-3781C75BEE88}" srcId="{119706F8-A638-4ED0-ACBA-67871386BA4C}" destId="{3CDC0778-6522-4E1B-829D-22F95518DC97}" srcOrd="1" destOrd="0" parTransId="{F8314BA4-0CFF-44C3-B9DA-1F52E11D88F5}" sibTransId="{85D60437-0335-4519-82CD-460A46A45B7A}"/>
    <dgm:cxn modelId="{B06E288D-C297-49E3-B047-54E8D8844D55}" type="presParOf" srcId="{F088CAF8-C345-4DC4-9643-27ADDAA27E18}" destId="{43714319-6D7D-4E73-B718-5005E6780AC6}" srcOrd="0" destOrd="0" presId="urn:microsoft.com/office/officeart/2005/8/layout/default"/>
    <dgm:cxn modelId="{EAAE26BF-E9AF-4292-AC3B-A0778DA2BEFD}" type="presParOf" srcId="{F088CAF8-C345-4DC4-9643-27ADDAA27E18}" destId="{C5BA20D1-D4F0-4725-B726-461CECE9E7FB}" srcOrd="1" destOrd="0" presId="urn:microsoft.com/office/officeart/2005/8/layout/default"/>
    <dgm:cxn modelId="{86FB8654-F39E-434B-BA7E-0A660BAA1E6E}" type="presParOf" srcId="{F088CAF8-C345-4DC4-9643-27ADDAA27E18}" destId="{EC776BA3-2885-4838-BA74-1B7D73BDE1AF}" srcOrd="2" destOrd="0" presId="urn:microsoft.com/office/officeart/2005/8/layout/default"/>
    <dgm:cxn modelId="{64129298-8E9D-49D9-8042-CF66443107DD}" type="presParOf" srcId="{F088CAF8-C345-4DC4-9643-27ADDAA27E18}" destId="{452E9B56-43BA-44FA-9341-5E31CDDAFD01}" srcOrd="3" destOrd="0" presId="urn:microsoft.com/office/officeart/2005/8/layout/default"/>
    <dgm:cxn modelId="{9C688097-7C5B-44B4-BBBA-B3574D6DEBDC}" type="presParOf" srcId="{F088CAF8-C345-4DC4-9643-27ADDAA27E18}" destId="{3914877C-FD31-4E12-BC14-FA9858C928F1}" srcOrd="4" destOrd="0" presId="urn:microsoft.com/office/officeart/2005/8/layout/default"/>
    <dgm:cxn modelId="{3675AC11-EFB9-49D6-913C-A2C196CF02AB}" type="presParOf" srcId="{F088CAF8-C345-4DC4-9643-27ADDAA27E18}" destId="{F4270559-54F5-419B-9D94-693F90AD13E9}" srcOrd="5" destOrd="0" presId="urn:microsoft.com/office/officeart/2005/8/layout/default"/>
    <dgm:cxn modelId="{E9FEB9C9-23CD-4B48-AE29-B9D62D3EF832}" type="presParOf" srcId="{F088CAF8-C345-4DC4-9643-27ADDAA27E18}" destId="{A2AE6A8F-0612-442A-8D4B-57FECAA15D3A}" srcOrd="6" destOrd="0" presId="urn:microsoft.com/office/officeart/2005/8/layout/default"/>
    <dgm:cxn modelId="{F27AD17D-2419-4C7A-8051-9B69B249237D}" type="presParOf" srcId="{F088CAF8-C345-4DC4-9643-27ADDAA27E18}" destId="{0036FCC8-D98F-41C1-936B-62FB53DA2295}" srcOrd="7" destOrd="0" presId="urn:microsoft.com/office/officeart/2005/8/layout/default"/>
    <dgm:cxn modelId="{A0EE7930-88D7-482B-99F3-EE372E668E1C}" type="presParOf" srcId="{F088CAF8-C345-4DC4-9643-27ADDAA27E18}" destId="{B1E4A88C-D908-4D5B-9BC5-3F6621E5A80A}" srcOrd="8" destOrd="0" presId="urn:microsoft.com/office/officeart/2005/8/layout/default"/>
    <dgm:cxn modelId="{0C751FE1-BD3B-4515-AFC6-76D4C14A4572}" type="presParOf" srcId="{F088CAF8-C345-4DC4-9643-27ADDAA27E18}" destId="{588D5139-3E14-4490-8742-401CAF866F84}" srcOrd="9" destOrd="0" presId="urn:microsoft.com/office/officeart/2005/8/layout/default"/>
    <dgm:cxn modelId="{87758397-9E40-46AF-8C92-0D3B87ECBC73}" type="presParOf" srcId="{F088CAF8-C345-4DC4-9643-27ADDAA27E18}" destId="{D1604731-D2BD-402F-BC54-BBA1BAFAAD7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09E4CE-E9F9-4303-A4DD-73B4121D53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</dgm:pt>
    <dgm:pt modelId="{33A82A3C-5CCE-4A2E-BCF0-6CD0C0E1F0C2}">
      <dgm:prSet phldrT="[Text]"/>
      <dgm:spPr/>
      <dgm:t>
        <a:bodyPr/>
        <a:lstStyle/>
        <a:p>
          <a:r>
            <a:rPr lang="sr-Latn-RS" dirty="0"/>
            <a:t>Privremeni</a:t>
          </a:r>
        </a:p>
      </dgm:t>
    </dgm:pt>
    <dgm:pt modelId="{82DC84B5-26DE-4602-AF94-DE22C30642EC}" type="parTrans" cxnId="{DAB8A786-656B-4BF7-A074-9CE3A3FF938E}">
      <dgm:prSet/>
      <dgm:spPr/>
      <dgm:t>
        <a:bodyPr/>
        <a:lstStyle/>
        <a:p>
          <a:endParaRPr lang="sr-Latn-RS"/>
        </a:p>
      </dgm:t>
    </dgm:pt>
    <dgm:pt modelId="{367B9D6E-F43D-487B-B108-AAB3FC9386D2}" type="sibTrans" cxnId="{DAB8A786-656B-4BF7-A074-9CE3A3FF938E}">
      <dgm:prSet/>
      <dgm:spPr/>
      <dgm:t>
        <a:bodyPr/>
        <a:lstStyle/>
        <a:p>
          <a:endParaRPr lang="sr-Latn-RS"/>
        </a:p>
      </dgm:t>
    </dgm:pt>
    <dgm:pt modelId="{CCF32B85-EB77-4D73-9E9C-552635AB7EB4}">
      <dgm:prSet phldrT="[Text]"/>
      <dgm:spPr/>
      <dgm:t>
        <a:bodyPr/>
        <a:lstStyle/>
        <a:p>
          <a:r>
            <a:rPr lang="sr-Latn-RS" dirty="0"/>
            <a:t>Parcijalni </a:t>
          </a:r>
        </a:p>
      </dgm:t>
    </dgm:pt>
    <dgm:pt modelId="{D325E995-E03D-43E5-83AD-BDEFD16389E3}" type="parTrans" cxnId="{C64329ED-8630-4A9B-BA55-468D222B4834}">
      <dgm:prSet/>
      <dgm:spPr/>
      <dgm:t>
        <a:bodyPr/>
        <a:lstStyle/>
        <a:p>
          <a:endParaRPr lang="sr-Latn-RS"/>
        </a:p>
      </dgm:t>
    </dgm:pt>
    <dgm:pt modelId="{FF613AA4-F8EF-49BE-9C08-10046A58F63C}" type="sibTrans" cxnId="{C64329ED-8630-4A9B-BA55-468D222B4834}">
      <dgm:prSet/>
      <dgm:spPr/>
      <dgm:t>
        <a:bodyPr/>
        <a:lstStyle/>
        <a:p>
          <a:endParaRPr lang="sr-Latn-RS"/>
        </a:p>
      </dgm:t>
    </dgm:pt>
    <dgm:pt modelId="{85F5A6A1-3252-42E2-BC9F-91D1600B2C48}">
      <dgm:prSet phldrT="[Text]"/>
      <dgm:spPr/>
      <dgm:t>
        <a:bodyPr/>
        <a:lstStyle/>
        <a:p>
          <a:r>
            <a:rPr lang="sr-Latn-RS" dirty="0"/>
            <a:t>Permanentni </a:t>
          </a:r>
        </a:p>
      </dgm:t>
    </dgm:pt>
    <dgm:pt modelId="{3FF56E59-B06E-48EF-BF30-D7BAA6E48D85}" type="parTrans" cxnId="{9A93E800-14ED-44C1-AB6F-3BD3647B6CCE}">
      <dgm:prSet/>
      <dgm:spPr/>
      <dgm:t>
        <a:bodyPr/>
        <a:lstStyle/>
        <a:p>
          <a:endParaRPr lang="sr-Latn-RS"/>
        </a:p>
      </dgm:t>
    </dgm:pt>
    <dgm:pt modelId="{65D8A7B4-A584-40D0-B36F-675310CBE935}" type="sibTrans" cxnId="{9A93E800-14ED-44C1-AB6F-3BD3647B6CCE}">
      <dgm:prSet/>
      <dgm:spPr/>
      <dgm:t>
        <a:bodyPr/>
        <a:lstStyle/>
        <a:p>
          <a:endParaRPr lang="sr-Latn-RS"/>
        </a:p>
      </dgm:t>
    </dgm:pt>
    <dgm:pt modelId="{C1AA0CB0-07B5-4B0F-B0C5-EB8EADBC2D72}">
      <dgm:prSet/>
      <dgm:spPr/>
      <dgm:t>
        <a:bodyPr/>
        <a:lstStyle/>
        <a:p>
          <a:r>
            <a:rPr lang="sr-Latn-RS" b="1" dirty="0"/>
            <a:t>U određenom vremenskom periodu </a:t>
          </a:r>
          <a:r>
            <a:rPr lang="sr-Latn-RS" dirty="0"/>
            <a:t>deca sa smetnjama u razvoju porađaju redovan vrtić ili školu  (npr. 3 meseca, i nakon toga…)</a:t>
          </a:r>
        </a:p>
      </dgm:t>
    </dgm:pt>
    <dgm:pt modelId="{58111640-EE20-420E-BE6B-987D8D0C406E}" type="parTrans" cxnId="{C5A3B211-BE0D-4CE2-92C1-008741D40E61}">
      <dgm:prSet/>
      <dgm:spPr/>
      <dgm:t>
        <a:bodyPr/>
        <a:lstStyle/>
        <a:p>
          <a:endParaRPr lang="sr-Latn-RS"/>
        </a:p>
      </dgm:t>
    </dgm:pt>
    <dgm:pt modelId="{6508F346-FCBC-408D-9583-6C5019CDFFC1}" type="sibTrans" cxnId="{C5A3B211-BE0D-4CE2-92C1-008741D40E61}">
      <dgm:prSet/>
      <dgm:spPr/>
      <dgm:t>
        <a:bodyPr/>
        <a:lstStyle/>
        <a:p>
          <a:endParaRPr lang="sr-Latn-RS"/>
        </a:p>
      </dgm:t>
    </dgm:pt>
    <dgm:pt modelId="{33DC7D6C-6510-409F-B1C4-75AB7B3F9508}">
      <dgm:prSet/>
      <dgm:spPr/>
      <dgm:t>
        <a:bodyPr/>
        <a:lstStyle/>
        <a:p>
          <a:r>
            <a:rPr lang="sr-Latn-RS" b="1" dirty="0"/>
            <a:t>Određeni program </a:t>
          </a:r>
          <a:r>
            <a:rPr lang="sr-Latn-RS" dirty="0"/>
            <a:t>(sadržaje ili aktivnosti) u toku dana ili </a:t>
          </a:r>
          <a:r>
            <a:rPr lang="sr-Latn-RS" b="1" dirty="0"/>
            <a:t>određene dane </a:t>
          </a:r>
          <a:r>
            <a:rPr lang="sr-Latn-RS" dirty="0"/>
            <a:t>u nedelji deca sa smetnjama u razvoju pohađaju u redovnom vrtiću ili školi (muzičke aktivnosti, igre na dvorištu, časovi likovnog…)</a:t>
          </a:r>
        </a:p>
      </dgm:t>
    </dgm:pt>
    <dgm:pt modelId="{A3957C57-BEC3-44E6-A25A-7B8B72934113}" type="parTrans" cxnId="{5AC067C2-BAD8-4A60-871F-CBA35B895E0E}">
      <dgm:prSet/>
      <dgm:spPr/>
      <dgm:t>
        <a:bodyPr/>
        <a:lstStyle/>
        <a:p>
          <a:endParaRPr lang="sr-Latn-RS"/>
        </a:p>
      </dgm:t>
    </dgm:pt>
    <dgm:pt modelId="{89677FF6-E360-4866-A0D5-C0DD8F773EF7}" type="sibTrans" cxnId="{5AC067C2-BAD8-4A60-871F-CBA35B895E0E}">
      <dgm:prSet/>
      <dgm:spPr/>
      <dgm:t>
        <a:bodyPr/>
        <a:lstStyle/>
        <a:p>
          <a:endParaRPr lang="sr-Latn-RS"/>
        </a:p>
      </dgm:t>
    </dgm:pt>
    <dgm:pt modelId="{57F62E5E-E43A-47DF-8262-1835524E3627}">
      <dgm:prSet/>
      <dgm:spPr/>
      <dgm:t>
        <a:bodyPr/>
        <a:lstStyle/>
        <a:p>
          <a:r>
            <a:rPr lang="sr-Latn-RS" dirty="0"/>
            <a:t>Pohađanje </a:t>
          </a:r>
          <a:r>
            <a:rPr lang="sr-Latn-RS" b="1" dirty="0"/>
            <a:t>svih aktivnosti svaki dan </a:t>
          </a:r>
          <a:r>
            <a:rPr lang="sr-Latn-RS" dirty="0"/>
            <a:t>u redovnom vrtiću ili školu uz podršku specijalne škole i njihovih stručnjaka.</a:t>
          </a:r>
        </a:p>
      </dgm:t>
    </dgm:pt>
    <dgm:pt modelId="{6F78B4F4-6EF0-44DE-BDCA-AD721E962655}" type="parTrans" cxnId="{31A2838E-B49A-42F1-B50A-94994575473A}">
      <dgm:prSet/>
      <dgm:spPr/>
      <dgm:t>
        <a:bodyPr/>
        <a:lstStyle/>
        <a:p>
          <a:endParaRPr lang="sr-Latn-RS"/>
        </a:p>
      </dgm:t>
    </dgm:pt>
    <dgm:pt modelId="{5D009105-AAFA-445E-A97F-FDAE4D743DAA}" type="sibTrans" cxnId="{31A2838E-B49A-42F1-B50A-94994575473A}">
      <dgm:prSet/>
      <dgm:spPr/>
      <dgm:t>
        <a:bodyPr/>
        <a:lstStyle/>
        <a:p>
          <a:endParaRPr lang="sr-Latn-RS"/>
        </a:p>
      </dgm:t>
    </dgm:pt>
    <dgm:pt modelId="{293AC40E-C0EC-4E19-8129-8E142E69539D}" type="pres">
      <dgm:prSet presAssocID="{7709E4CE-E9F9-4303-A4DD-73B4121D5386}" presName="Name0" presStyleCnt="0">
        <dgm:presLayoutVars>
          <dgm:dir/>
          <dgm:animLvl val="lvl"/>
          <dgm:resizeHandles/>
        </dgm:presLayoutVars>
      </dgm:prSet>
      <dgm:spPr/>
    </dgm:pt>
    <dgm:pt modelId="{402BD7E9-EA3D-4DDF-A4AB-9BFFE54B1884}" type="pres">
      <dgm:prSet presAssocID="{33A82A3C-5CCE-4A2E-BCF0-6CD0C0E1F0C2}" presName="linNode" presStyleCnt="0"/>
      <dgm:spPr/>
    </dgm:pt>
    <dgm:pt modelId="{193DECF7-D899-4F5E-AFD6-DC2ADA5168ED}" type="pres">
      <dgm:prSet presAssocID="{33A82A3C-5CCE-4A2E-BCF0-6CD0C0E1F0C2}" presName="parentShp" presStyleLbl="node1" presStyleIdx="0" presStyleCnt="3">
        <dgm:presLayoutVars>
          <dgm:bulletEnabled val="1"/>
        </dgm:presLayoutVars>
      </dgm:prSet>
      <dgm:spPr/>
    </dgm:pt>
    <dgm:pt modelId="{A14A691F-4C56-4AEB-9364-548B150CBF07}" type="pres">
      <dgm:prSet presAssocID="{33A82A3C-5CCE-4A2E-BCF0-6CD0C0E1F0C2}" presName="childShp" presStyleLbl="bgAccFollowNode1" presStyleIdx="0" presStyleCnt="3">
        <dgm:presLayoutVars>
          <dgm:bulletEnabled val="1"/>
        </dgm:presLayoutVars>
      </dgm:prSet>
      <dgm:spPr/>
    </dgm:pt>
    <dgm:pt modelId="{578AF558-C309-433B-A58A-BA6FC66CCA31}" type="pres">
      <dgm:prSet presAssocID="{367B9D6E-F43D-487B-B108-AAB3FC9386D2}" presName="spacing" presStyleCnt="0"/>
      <dgm:spPr/>
    </dgm:pt>
    <dgm:pt modelId="{48C440E8-18A4-4C31-B23A-A6A0498D8AF1}" type="pres">
      <dgm:prSet presAssocID="{CCF32B85-EB77-4D73-9E9C-552635AB7EB4}" presName="linNode" presStyleCnt="0"/>
      <dgm:spPr/>
    </dgm:pt>
    <dgm:pt modelId="{3F6FC603-8D20-45ED-903D-D26AE4DECA1F}" type="pres">
      <dgm:prSet presAssocID="{CCF32B85-EB77-4D73-9E9C-552635AB7EB4}" presName="parentShp" presStyleLbl="node1" presStyleIdx="1" presStyleCnt="3">
        <dgm:presLayoutVars>
          <dgm:bulletEnabled val="1"/>
        </dgm:presLayoutVars>
      </dgm:prSet>
      <dgm:spPr/>
    </dgm:pt>
    <dgm:pt modelId="{FBEAF5B2-1B7E-42BE-842B-29DCEED88213}" type="pres">
      <dgm:prSet presAssocID="{CCF32B85-EB77-4D73-9E9C-552635AB7EB4}" presName="childShp" presStyleLbl="bgAccFollowNode1" presStyleIdx="1" presStyleCnt="3">
        <dgm:presLayoutVars>
          <dgm:bulletEnabled val="1"/>
        </dgm:presLayoutVars>
      </dgm:prSet>
      <dgm:spPr/>
    </dgm:pt>
    <dgm:pt modelId="{55602DF9-2298-486F-AF63-82483361A3AD}" type="pres">
      <dgm:prSet presAssocID="{FF613AA4-F8EF-49BE-9C08-10046A58F63C}" presName="spacing" presStyleCnt="0"/>
      <dgm:spPr/>
    </dgm:pt>
    <dgm:pt modelId="{43911F3F-2C15-443F-84D0-A984DEAC3B39}" type="pres">
      <dgm:prSet presAssocID="{85F5A6A1-3252-42E2-BC9F-91D1600B2C48}" presName="linNode" presStyleCnt="0"/>
      <dgm:spPr/>
    </dgm:pt>
    <dgm:pt modelId="{A7AF4A6A-4091-4261-AAD5-EE26B59537C7}" type="pres">
      <dgm:prSet presAssocID="{85F5A6A1-3252-42E2-BC9F-91D1600B2C48}" presName="parentShp" presStyleLbl="node1" presStyleIdx="2" presStyleCnt="3">
        <dgm:presLayoutVars>
          <dgm:bulletEnabled val="1"/>
        </dgm:presLayoutVars>
      </dgm:prSet>
      <dgm:spPr/>
    </dgm:pt>
    <dgm:pt modelId="{7A79AC2C-9AC9-4A03-A98D-0A0C47B95E9B}" type="pres">
      <dgm:prSet presAssocID="{85F5A6A1-3252-42E2-BC9F-91D1600B2C48}" presName="childShp" presStyleLbl="bgAccFollowNode1" presStyleIdx="2" presStyleCnt="3" custLinFactNeighborX="-10" custLinFactNeighborY="-4932">
        <dgm:presLayoutVars>
          <dgm:bulletEnabled val="1"/>
        </dgm:presLayoutVars>
      </dgm:prSet>
      <dgm:spPr/>
    </dgm:pt>
  </dgm:ptLst>
  <dgm:cxnLst>
    <dgm:cxn modelId="{9A93E800-14ED-44C1-AB6F-3BD3647B6CCE}" srcId="{7709E4CE-E9F9-4303-A4DD-73B4121D5386}" destId="{85F5A6A1-3252-42E2-BC9F-91D1600B2C48}" srcOrd="2" destOrd="0" parTransId="{3FF56E59-B06E-48EF-BF30-D7BAA6E48D85}" sibTransId="{65D8A7B4-A584-40D0-B36F-675310CBE935}"/>
    <dgm:cxn modelId="{CF4BEC04-22F5-4BA2-B22E-135389EFABF6}" type="presOf" srcId="{C1AA0CB0-07B5-4B0F-B0C5-EB8EADBC2D72}" destId="{A14A691F-4C56-4AEB-9364-548B150CBF07}" srcOrd="0" destOrd="0" presId="urn:microsoft.com/office/officeart/2005/8/layout/vList6"/>
    <dgm:cxn modelId="{FB1B9908-45FB-4843-8056-01002DCC53E2}" type="presOf" srcId="{7709E4CE-E9F9-4303-A4DD-73B4121D5386}" destId="{293AC40E-C0EC-4E19-8129-8E142E69539D}" srcOrd="0" destOrd="0" presId="urn:microsoft.com/office/officeart/2005/8/layout/vList6"/>
    <dgm:cxn modelId="{C5A3B211-BE0D-4CE2-92C1-008741D40E61}" srcId="{33A82A3C-5CCE-4A2E-BCF0-6CD0C0E1F0C2}" destId="{C1AA0CB0-07B5-4B0F-B0C5-EB8EADBC2D72}" srcOrd="0" destOrd="0" parTransId="{58111640-EE20-420E-BE6B-987D8D0C406E}" sibTransId="{6508F346-FCBC-408D-9583-6C5019CDFFC1}"/>
    <dgm:cxn modelId="{275FF342-21D5-4E06-9FB2-1E29F6C416A4}" type="presOf" srcId="{85F5A6A1-3252-42E2-BC9F-91D1600B2C48}" destId="{A7AF4A6A-4091-4261-AAD5-EE26B59537C7}" srcOrd="0" destOrd="0" presId="urn:microsoft.com/office/officeart/2005/8/layout/vList6"/>
    <dgm:cxn modelId="{E2362778-10A9-48A1-BC30-977A7A42C375}" type="presOf" srcId="{33A82A3C-5CCE-4A2E-BCF0-6CD0C0E1F0C2}" destId="{193DECF7-D899-4F5E-AFD6-DC2ADA5168ED}" srcOrd="0" destOrd="0" presId="urn:microsoft.com/office/officeart/2005/8/layout/vList6"/>
    <dgm:cxn modelId="{DAB8A786-656B-4BF7-A074-9CE3A3FF938E}" srcId="{7709E4CE-E9F9-4303-A4DD-73B4121D5386}" destId="{33A82A3C-5CCE-4A2E-BCF0-6CD0C0E1F0C2}" srcOrd="0" destOrd="0" parTransId="{82DC84B5-26DE-4602-AF94-DE22C30642EC}" sibTransId="{367B9D6E-F43D-487B-B108-AAB3FC9386D2}"/>
    <dgm:cxn modelId="{31A2838E-B49A-42F1-B50A-94994575473A}" srcId="{85F5A6A1-3252-42E2-BC9F-91D1600B2C48}" destId="{57F62E5E-E43A-47DF-8262-1835524E3627}" srcOrd="0" destOrd="0" parTransId="{6F78B4F4-6EF0-44DE-BDCA-AD721E962655}" sibTransId="{5D009105-AAFA-445E-A97F-FDAE4D743DAA}"/>
    <dgm:cxn modelId="{25AE1D9C-F8FF-49F4-B624-63B22B73FA6D}" type="presOf" srcId="{57F62E5E-E43A-47DF-8262-1835524E3627}" destId="{7A79AC2C-9AC9-4A03-A98D-0A0C47B95E9B}" srcOrd="0" destOrd="0" presId="urn:microsoft.com/office/officeart/2005/8/layout/vList6"/>
    <dgm:cxn modelId="{511A0AAA-18FE-4C03-93E8-6B08D79AD079}" type="presOf" srcId="{33DC7D6C-6510-409F-B1C4-75AB7B3F9508}" destId="{FBEAF5B2-1B7E-42BE-842B-29DCEED88213}" srcOrd="0" destOrd="0" presId="urn:microsoft.com/office/officeart/2005/8/layout/vList6"/>
    <dgm:cxn modelId="{5AC067C2-BAD8-4A60-871F-CBA35B895E0E}" srcId="{CCF32B85-EB77-4D73-9E9C-552635AB7EB4}" destId="{33DC7D6C-6510-409F-B1C4-75AB7B3F9508}" srcOrd="0" destOrd="0" parTransId="{A3957C57-BEC3-44E6-A25A-7B8B72934113}" sibTransId="{89677FF6-E360-4866-A0D5-C0DD8F773EF7}"/>
    <dgm:cxn modelId="{AB2560C8-C3C0-45D7-8532-CC78C6153983}" type="presOf" srcId="{CCF32B85-EB77-4D73-9E9C-552635AB7EB4}" destId="{3F6FC603-8D20-45ED-903D-D26AE4DECA1F}" srcOrd="0" destOrd="0" presId="urn:microsoft.com/office/officeart/2005/8/layout/vList6"/>
    <dgm:cxn modelId="{C64329ED-8630-4A9B-BA55-468D222B4834}" srcId="{7709E4CE-E9F9-4303-A4DD-73B4121D5386}" destId="{CCF32B85-EB77-4D73-9E9C-552635AB7EB4}" srcOrd="1" destOrd="0" parTransId="{D325E995-E03D-43E5-83AD-BDEFD16389E3}" sibTransId="{FF613AA4-F8EF-49BE-9C08-10046A58F63C}"/>
    <dgm:cxn modelId="{F22F667F-F577-4F7E-871D-5F923B3D9CB1}" type="presParOf" srcId="{293AC40E-C0EC-4E19-8129-8E142E69539D}" destId="{402BD7E9-EA3D-4DDF-A4AB-9BFFE54B1884}" srcOrd="0" destOrd="0" presId="urn:microsoft.com/office/officeart/2005/8/layout/vList6"/>
    <dgm:cxn modelId="{C32F98F3-F4B8-42A2-B163-26616C0F9B0F}" type="presParOf" srcId="{402BD7E9-EA3D-4DDF-A4AB-9BFFE54B1884}" destId="{193DECF7-D899-4F5E-AFD6-DC2ADA5168ED}" srcOrd="0" destOrd="0" presId="urn:microsoft.com/office/officeart/2005/8/layout/vList6"/>
    <dgm:cxn modelId="{9581CDF4-6E01-4AB4-99AB-8CD7294F76E8}" type="presParOf" srcId="{402BD7E9-EA3D-4DDF-A4AB-9BFFE54B1884}" destId="{A14A691F-4C56-4AEB-9364-548B150CBF07}" srcOrd="1" destOrd="0" presId="urn:microsoft.com/office/officeart/2005/8/layout/vList6"/>
    <dgm:cxn modelId="{2C9D9B31-9F9D-4E2A-B22C-7868AAE92A50}" type="presParOf" srcId="{293AC40E-C0EC-4E19-8129-8E142E69539D}" destId="{578AF558-C309-433B-A58A-BA6FC66CCA31}" srcOrd="1" destOrd="0" presId="urn:microsoft.com/office/officeart/2005/8/layout/vList6"/>
    <dgm:cxn modelId="{F46E406A-C99F-4279-9CE1-514494656BCE}" type="presParOf" srcId="{293AC40E-C0EC-4E19-8129-8E142E69539D}" destId="{48C440E8-18A4-4C31-B23A-A6A0498D8AF1}" srcOrd="2" destOrd="0" presId="urn:microsoft.com/office/officeart/2005/8/layout/vList6"/>
    <dgm:cxn modelId="{2733AA0A-222F-4F46-9039-04EEC7BC5CBF}" type="presParOf" srcId="{48C440E8-18A4-4C31-B23A-A6A0498D8AF1}" destId="{3F6FC603-8D20-45ED-903D-D26AE4DECA1F}" srcOrd="0" destOrd="0" presId="urn:microsoft.com/office/officeart/2005/8/layout/vList6"/>
    <dgm:cxn modelId="{8E39ADFF-7649-4EC8-BA8E-79546E0A7AC2}" type="presParOf" srcId="{48C440E8-18A4-4C31-B23A-A6A0498D8AF1}" destId="{FBEAF5B2-1B7E-42BE-842B-29DCEED88213}" srcOrd="1" destOrd="0" presId="urn:microsoft.com/office/officeart/2005/8/layout/vList6"/>
    <dgm:cxn modelId="{19CA1F18-85A1-4777-98E2-6405A0CA4EEA}" type="presParOf" srcId="{293AC40E-C0EC-4E19-8129-8E142E69539D}" destId="{55602DF9-2298-486F-AF63-82483361A3AD}" srcOrd="3" destOrd="0" presId="urn:microsoft.com/office/officeart/2005/8/layout/vList6"/>
    <dgm:cxn modelId="{C99B151F-AEDC-43EF-AD73-D91DD645C4B7}" type="presParOf" srcId="{293AC40E-C0EC-4E19-8129-8E142E69539D}" destId="{43911F3F-2C15-443F-84D0-A984DEAC3B39}" srcOrd="4" destOrd="0" presId="urn:microsoft.com/office/officeart/2005/8/layout/vList6"/>
    <dgm:cxn modelId="{82231F7A-C8BA-45FB-9283-4F6FF6831606}" type="presParOf" srcId="{43911F3F-2C15-443F-84D0-A984DEAC3B39}" destId="{A7AF4A6A-4091-4261-AAD5-EE26B59537C7}" srcOrd="0" destOrd="0" presId="urn:microsoft.com/office/officeart/2005/8/layout/vList6"/>
    <dgm:cxn modelId="{330A8789-F2DE-41DA-8727-F71CD5ED34AF}" type="presParOf" srcId="{43911F3F-2C15-443F-84D0-A984DEAC3B39}" destId="{7A79AC2C-9AC9-4A03-A98D-0A0C47B95E9B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14319-6D7D-4E73-B718-5005E6780AC6}">
      <dsp:nvSpPr>
        <dsp:cNvPr id="0" name=""/>
        <dsp:cNvSpPr/>
      </dsp:nvSpPr>
      <dsp:spPr>
        <a:xfrm>
          <a:off x="363823" y="2718"/>
          <a:ext cx="2804470" cy="1682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Omogućava pravo na </a:t>
          </a:r>
          <a:r>
            <a:rPr lang="sr-Latn-RS" sz="2600" b="1" kern="1200" dirty="0"/>
            <a:t>kvalitetno obrazovanje</a:t>
          </a:r>
          <a:endParaRPr lang="en-US" sz="2600" b="1" kern="1200" dirty="0"/>
        </a:p>
      </dsp:txBody>
      <dsp:txXfrm>
        <a:off x="363823" y="2718"/>
        <a:ext cx="2804470" cy="1682682"/>
      </dsp:txXfrm>
    </dsp:sp>
    <dsp:sp modelId="{EC776BA3-2885-4838-BA74-1B7D73BDE1AF}">
      <dsp:nvSpPr>
        <dsp:cNvPr id="0" name=""/>
        <dsp:cNvSpPr/>
      </dsp:nvSpPr>
      <dsp:spPr>
        <a:xfrm>
          <a:off x="3448741" y="2718"/>
          <a:ext cx="2804470" cy="1682682"/>
        </a:xfrm>
        <a:prstGeom prst="rect">
          <a:avLst/>
        </a:prstGeom>
        <a:solidFill>
          <a:schemeClr val="accent2">
            <a:hueOff val="1238913"/>
            <a:satOff val="-997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Omogućava obrazovanje u </a:t>
          </a:r>
          <a:r>
            <a:rPr lang="sr-Latn-RS" sz="2600" b="1" kern="1200" dirty="0"/>
            <a:t>prirodnom okuženu</a:t>
          </a:r>
          <a:endParaRPr lang="en-US" sz="2600" b="1" kern="1200" dirty="0"/>
        </a:p>
      </dsp:txBody>
      <dsp:txXfrm>
        <a:off x="3448741" y="2718"/>
        <a:ext cx="2804470" cy="1682682"/>
      </dsp:txXfrm>
    </dsp:sp>
    <dsp:sp modelId="{3914877C-FD31-4E12-BC14-FA9858C928F1}">
      <dsp:nvSpPr>
        <dsp:cNvPr id="0" name=""/>
        <dsp:cNvSpPr/>
      </dsp:nvSpPr>
      <dsp:spPr>
        <a:xfrm>
          <a:off x="6533658" y="2718"/>
          <a:ext cx="2804470" cy="1682682"/>
        </a:xfrm>
        <a:prstGeom prst="rect">
          <a:avLst/>
        </a:prstGeom>
        <a:solidFill>
          <a:schemeClr val="accent2">
            <a:hueOff val="2477826"/>
            <a:satOff val="-1994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Omogućava </a:t>
          </a:r>
          <a:r>
            <a:rPr lang="sr-Latn-RS" sz="2600" b="1" kern="1200" dirty="0" err="1"/>
            <a:t>vršnjačku</a:t>
          </a:r>
          <a:r>
            <a:rPr lang="sr-Latn-RS" sz="2600" b="1" kern="1200" dirty="0"/>
            <a:t> </a:t>
          </a:r>
          <a:r>
            <a:rPr lang="sr-Latn-RS" sz="2600" kern="1200" dirty="0" err="1"/>
            <a:t>motivišuću</a:t>
          </a:r>
          <a:r>
            <a:rPr lang="sr-Latn-RS" sz="2600" kern="1200" dirty="0"/>
            <a:t> podršku</a:t>
          </a:r>
          <a:endParaRPr lang="en-US" sz="2600" kern="1200" dirty="0"/>
        </a:p>
      </dsp:txBody>
      <dsp:txXfrm>
        <a:off x="6533658" y="2718"/>
        <a:ext cx="2804470" cy="1682682"/>
      </dsp:txXfrm>
    </dsp:sp>
    <dsp:sp modelId="{A2AE6A8F-0612-442A-8D4B-57FECAA15D3A}">
      <dsp:nvSpPr>
        <dsp:cNvPr id="0" name=""/>
        <dsp:cNvSpPr/>
      </dsp:nvSpPr>
      <dsp:spPr>
        <a:xfrm>
          <a:off x="363823" y="1965848"/>
          <a:ext cx="2804470" cy="1682682"/>
        </a:xfrm>
        <a:prstGeom prst="rect">
          <a:avLst/>
        </a:prstGeom>
        <a:solidFill>
          <a:schemeClr val="accent2">
            <a:hueOff val="3716739"/>
            <a:satOff val="-2991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Omogućava put za </a:t>
          </a:r>
          <a:r>
            <a:rPr lang="sr-Latn-RS" sz="2600" b="1" kern="1200" dirty="0"/>
            <a:t>osamostaljivanje</a:t>
          </a:r>
          <a:endParaRPr lang="en-US" sz="2600" b="1" kern="1200" dirty="0"/>
        </a:p>
      </dsp:txBody>
      <dsp:txXfrm>
        <a:off x="363823" y="1965848"/>
        <a:ext cx="2804470" cy="1682682"/>
      </dsp:txXfrm>
    </dsp:sp>
    <dsp:sp modelId="{B1E4A88C-D908-4D5B-9BC5-3F6621E5A80A}">
      <dsp:nvSpPr>
        <dsp:cNvPr id="0" name=""/>
        <dsp:cNvSpPr/>
      </dsp:nvSpPr>
      <dsp:spPr>
        <a:xfrm>
          <a:off x="3448741" y="1965848"/>
          <a:ext cx="2804470" cy="1682682"/>
        </a:xfrm>
        <a:prstGeom prst="rect">
          <a:avLst/>
        </a:prstGeom>
        <a:solidFill>
          <a:schemeClr val="accent2">
            <a:hueOff val="4955652"/>
            <a:satOff val="-3988"/>
            <a:lumOff val="235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Omogućava </a:t>
          </a:r>
          <a:r>
            <a:rPr lang="sr-Latn-RS" sz="2600" b="1" kern="1200" dirty="0"/>
            <a:t>socijalnu inkluziju</a:t>
          </a:r>
          <a:endParaRPr lang="en-US" sz="2600" b="1" kern="1200" dirty="0"/>
        </a:p>
      </dsp:txBody>
      <dsp:txXfrm>
        <a:off x="3448741" y="1965848"/>
        <a:ext cx="2804470" cy="1682682"/>
      </dsp:txXfrm>
    </dsp:sp>
    <dsp:sp modelId="{D1604731-D2BD-402F-BC54-BBA1BAFAAD7A}">
      <dsp:nvSpPr>
        <dsp:cNvPr id="0" name=""/>
        <dsp:cNvSpPr/>
      </dsp:nvSpPr>
      <dsp:spPr>
        <a:xfrm>
          <a:off x="6533658" y="1965848"/>
          <a:ext cx="2804470" cy="1682682"/>
        </a:xfrm>
        <a:prstGeom prst="rect">
          <a:avLst/>
        </a:prstGeom>
        <a:solidFill>
          <a:schemeClr val="accent2">
            <a:hueOff val="6194565"/>
            <a:satOff val="-4985"/>
            <a:lumOff val="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Omogućava razvoj </a:t>
          </a:r>
          <a:r>
            <a:rPr lang="sr-Latn-RS" sz="2600" b="1" kern="1200" dirty="0"/>
            <a:t>tolerantno</a:t>
          </a:r>
          <a:r>
            <a:rPr lang="en-US" sz="2600" b="1" kern="1200" dirty="0"/>
            <a:t>g</a:t>
          </a:r>
          <a:r>
            <a:rPr lang="en-US" sz="2600" kern="1200" dirty="0"/>
            <a:t> </a:t>
          </a:r>
          <a:r>
            <a:rPr lang="sr-Latn-RS" sz="2600" kern="1200" dirty="0"/>
            <a:t>društva</a:t>
          </a:r>
          <a:endParaRPr lang="en-US" sz="2600" kern="1200" dirty="0"/>
        </a:p>
      </dsp:txBody>
      <dsp:txXfrm>
        <a:off x="6533658" y="1965848"/>
        <a:ext cx="2804470" cy="1682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4A691F-4C56-4AEB-9364-548B150CBF07}">
      <dsp:nvSpPr>
        <dsp:cNvPr id="0" name=""/>
        <dsp:cNvSpPr/>
      </dsp:nvSpPr>
      <dsp:spPr>
        <a:xfrm>
          <a:off x="3508375" y="0"/>
          <a:ext cx="5262562" cy="1141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b="1" kern="1200" dirty="0"/>
            <a:t>U određenom vremenskom periodu </a:t>
          </a:r>
          <a:r>
            <a:rPr lang="sr-Latn-RS" sz="1400" kern="1200" dirty="0"/>
            <a:t>deca sa smetnjama u razvoju porađaju redovan vrtić ili školu  (npr. 3 meseca, i nakon toga…)</a:t>
          </a:r>
        </a:p>
      </dsp:txBody>
      <dsp:txXfrm>
        <a:off x="3508375" y="142627"/>
        <a:ext cx="4834681" cy="855761"/>
      </dsp:txXfrm>
    </dsp:sp>
    <dsp:sp modelId="{193DECF7-D899-4F5E-AFD6-DC2ADA5168ED}">
      <dsp:nvSpPr>
        <dsp:cNvPr id="0" name=""/>
        <dsp:cNvSpPr/>
      </dsp:nvSpPr>
      <dsp:spPr>
        <a:xfrm>
          <a:off x="0" y="0"/>
          <a:ext cx="3508375" cy="114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 dirty="0"/>
            <a:t>Privremeni</a:t>
          </a:r>
        </a:p>
      </dsp:txBody>
      <dsp:txXfrm>
        <a:off x="55700" y="55700"/>
        <a:ext cx="3396975" cy="1029615"/>
      </dsp:txXfrm>
    </dsp:sp>
    <dsp:sp modelId="{FBEAF5B2-1B7E-42BE-842B-29DCEED88213}">
      <dsp:nvSpPr>
        <dsp:cNvPr id="0" name=""/>
        <dsp:cNvSpPr/>
      </dsp:nvSpPr>
      <dsp:spPr>
        <a:xfrm>
          <a:off x="3508375" y="1255117"/>
          <a:ext cx="5262562" cy="1141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b="1" kern="1200" dirty="0"/>
            <a:t>Određeni program </a:t>
          </a:r>
          <a:r>
            <a:rPr lang="sr-Latn-RS" sz="1400" kern="1200" dirty="0"/>
            <a:t>(sadržaje ili aktivnosti) u toku dana ili </a:t>
          </a:r>
          <a:r>
            <a:rPr lang="sr-Latn-RS" sz="1400" b="1" kern="1200" dirty="0"/>
            <a:t>određene dane </a:t>
          </a:r>
          <a:r>
            <a:rPr lang="sr-Latn-RS" sz="1400" kern="1200" dirty="0"/>
            <a:t>u nedelji deca sa smetnjama u razvoju pohađaju u redovnom vrtiću ili školi (muzičke aktivnosti, igre na dvorištu, časovi likovnog…)</a:t>
          </a:r>
        </a:p>
      </dsp:txBody>
      <dsp:txXfrm>
        <a:off x="3508375" y="1397744"/>
        <a:ext cx="4834681" cy="855761"/>
      </dsp:txXfrm>
    </dsp:sp>
    <dsp:sp modelId="{3F6FC603-8D20-45ED-903D-D26AE4DECA1F}">
      <dsp:nvSpPr>
        <dsp:cNvPr id="0" name=""/>
        <dsp:cNvSpPr/>
      </dsp:nvSpPr>
      <dsp:spPr>
        <a:xfrm>
          <a:off x="0" y="1255117"/>
          <a:ext cx="3508375" cy="114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 dirty="0"/>
            <a:t>Parcijalni </a:t>
          </a:r>
        </a:p>
      </dsp:txBody>
      <dsp:txXfrm>
        <a:off x="55700" y="1310817"/>
        <a:ext cx="3396975" cy="1029615"/>
      </dsp:txXfrm>
    </dsp:sp>
    <dsp:sp modelId="{7A79AC2C-9AC9-4A03-A98D-0A0C47B95E9B}">
      <dsp:nvSpPr>
        <dsp:cNvPr id="0" name=""/>
        <dsp:cNvSpPr/>
      </dsp:nvSpPr>
      <dsp:spPr>
        <a:xfrm>
          <a:off x="3508024" y="2453959"/>
          <a:ext cx="5262562" cy="11410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sr-Latn-RS" sz="1400" kern="1200" dirty="0"/>
            <a:t>Pohađanje </a:t>
          </a:r>
          <a:r>
            <a:rPr lang="sr-Latn-RS" sz="1400" b="1" kern="1200" dirty="0"/>
            <a:t>svih aktivnosti svaki dan </a:t>
          </a:r>
          <a:r>
            <a:rPr lang="sr-Latn-RS" sz="1400" kern="1200" dirty="0"/>
            <a:t>u redovnom vrtiću ili školu uz podršku specijalne škole i njihovih stručnjaka.</a:t>
          </a:r>
        </a:p>
      </dsp:txBody>
      <dsp:txXfrm>
        <a:off x="3508024" y="2596586"/>
        <a:ext cx="4834681" cy="855761"/>
      </dsp:txXfrm>
    </dsp:sp>
    <dsp:sp modelId="{A7AF4A6A-4091-4261-AAD5-EE26B59537C7}">
      <dsp:nvSpPr>
        <dsp:cNvPr id="0" name=""/>
        <dsp:cNvSpPr/>
      </dsp:nvSpPr>
      <dsp:spPr>
        <a:xfrm>
          <a:off x="0" y="2510234"/>
          <a:ext cx="3508375" cy="11410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4200" kern="1200" dirty="0"/>
            <a:t>Permanentni </a:t>
          </a:r>
        </a:p>
      </dsp:txBody>
      <dsp:txXfrm>
        <a:off x="55700" y="2565934"/>
        <a:ext cx="3396975" cy="10296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450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0106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956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5911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55263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48700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64981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4584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43545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5763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5990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806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3097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1078476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7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948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201958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00022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7037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48536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07191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3976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73029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78C61F99-B91A-4832-985E-59D5DBD6F76B}" type="datetimeFigureOut">
              <a:rPr lang="sr-Latn-RS" smtClean="0"/>
              <a:t>23.11.2021.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D486511E-B9BB-4436-BE1C-2540073D9522}" type="slidenum">
              <a:rPr lang="sr-Latn-RS" smtClean="0"/>
              <a:t>‹#›</a:t>
            </a:fld>
            <a:endParaRPr lang="sr-Latn-R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9500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3000"/>
                <a:shade val="98000"/>
                <a:satMod val="150000"/>
                <a:lumMod val="102000"/>
              </a:schemeClr>
            </a:gs>
            <a:gs pos="50000">
              <a:schemeClr val="bg2">
                <a:tint val="98000"/>
                <a:shade val="90000"/>
                <a:satMod val="13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78107F-7D7A-40F9-9BB9-E5645877D2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EFCF7"/>
                </a:solidFill>
              </a:rPr>
              <a:t>Modeli sistema obrazovanja (drugačije dece) i </a:t>
            </a:r>
            <a:r>
              <a:rPr lang="sr-Latn-RS" dirty="0" err="1">
                <a:solidFill>
                  <a:srgbClr val="FEFCF7"/>
                </a:solidFill>
              </a:rPr>
              <a:t>inkluzivnog</a:t>
            </a:r>
            <a:r>
              <a:rPr lang="sr-Latn-RS" dirty="0">
                <a:solidFill>
                  <a:srgbClr val="FEFCF7"/>
                </a:solidFill>
              </a:rPr>
              <a:t> </a:t>
            </a:r>
            <a:r>
              <a:rPr lang="sr-Latn-RS" dirty="0" err="1">
                <a:solidFill>
                  <a:srgbClr val="FEFCF7"/>
                </a:solidFill>
              </a:rPr>
              <a:t>obrzovanje</a:t>
            </a:r>
            <a:r>
              <a:rPr lang="sr-Latn-RS" dirty="0">
                <a:solidFill>
                  <a:srgbClr val="FEFCF7"/>
                </a:solidFill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51A3E-3CA9-452D-B84A-1B0BF11A6F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Latn-RS" dirty="0">
                <a:solidFill>
                  <a:srgbClr val="FEFCF7"/>
                </a:solidFill>
              </a:rPr>
              <a:t>Prof. dr </a:t>
            </a:r>
            <a:r>
              <a:rPr lang="sr-Latn-RS" dirty="0" err="1">
                <a:solidFill>
                  <a:srgbClr val="FEFCF7"/>
                </a:solidFill>
              </a:rPr>
              <a:t>Otilia</a:t>
            </a:r>
            <a:r>
              <a:rPr lang="sr-Latn-RS" dirty="0">
                <a:solidFill>
                  <a:srgbClr val="FEFCF7"/>
                </a:solidFill>
              </a:rPr>
              <a:t> </a:t>
            </a:r>
            <a:r>
              <a:rPr lang="sr-Latn-RS" dirty="0" err="1">
                <a:solidFill>
                  <a:srgbClr val="FEFCF7"/>
                </a:solidFill>
              </a:rPr>
              <a:t>Velišek-Braško</a:t>
            </a:r>
            <a:endParaRPr lang="sr-Latn-RS" dirty="0">
              <a:solidFill>
                <a:srgbClr val="FEFCF7"/>
              </a:solidFill>
            </a:endParaRPr>
          </a:p>
          <a:p>
            <a:r>
              <a:rPr lang="sr-Latn-RS" dirty="0">
                <a:solidFill>
                  <a:srgbClr val="FEFCF7"/>
                </a:solidFill>
              </a:rPr>
              <a:t>2021.Novi Sad</a:t>
            </a:r>
          </a:p>
        </p:txBody>
      </p:sp>
    </p:spTree>
    <p:extLst>
      <p:ext uri="{BB962C8B-B14F-4D97-AF65-F5344CB8AC3E}">
        <p14:creationId xmlns:p14="http://schemas.microsoft.com/office/powerpoint/2010/main" val="3987060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51FB86-BD69-4677-AFED-7CD68A643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6580" y="568345"/>
            <a:ext cx="9701953" cy="1560716"/>
          </a:xfrm>
        </p:spPr>
        <p:txBody>
          <a:bodyPr>
            <a:normAutofit/>
          </a:bodyPr>
          <a:lstStyle/>
          <a:p>
            <a:r>
              <a:rPr lang="sr-Latn-RS" err="1"/>
              <a:t>Inkluzivno</a:t>
            </a:r>
            <a:r>
              <a:rPr lang="sr-Latn-RS"/>
              <a:t> obrazovanje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672997-27C6-4949-8EB4-FFBC54AC0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846580" y="2176009"/>
            <a:ext cx="970195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57A4F49-94C8-4BC5-8CD3-28F74F0940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395579"/>
              </p:ext>
            </p:extLst>
          </p:nvPr>
        </p:nvGraphicFramePr>
        <p:xfrm>
          <a:off x="1846580" y="2438400"/>
          <a:ext cx="9701953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97381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9E1736B5-79A1-483A-807C-5B895C780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42" name="Freeform 13">
              <a:extLst>
                <a:ext uri="{FF2B5EF4-FFF2-40B4-BE49-F238E27FC236}">
                  <a16:creationId xmlns:a16="http://schemas.microsoft.com/office/drawing/2014/main" id="{3023D89E-4A18-481D-AFC6-8A3CFFF5F4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3" name="Freeform 9">
              <a:extLst>
                <a:ext uri="{FF2B5EF4-FFF2-40B4-BE49-F238E27FC236}">
                  <a16:creationId xmlns:a16="http://schemas.microsoft.com/office/drawing/2014/main" id="{4BD75724-4DD2-480A-8726-FB621A69A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4" name="Freeform 5">
              <a:extLst>
                <a:ext uri="{FF2B5EF4-FFF2-40B4-BE49-F238E27FC236}">
                  <a16:creationId xmlns:a16="http://schemas.microsoft.com/office/drawing/2014/main" id="{40CEC5A1-F04B-41E4-8C6F-F67F8D311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9BEA560-2847-4370-BC15-A325A89ACC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47" name="Freeform 206">
              <a:extLst>
                <a:ext uri="{FF2B5EF4-FFF2-40B4-BE49-F238E27FC236}">
                  <a16:creationId xmlns:a16="http://schemas.microsoft.com/office/drawing/2014/main" id="{029FFBCF-53E9-44C1-B368-91501730D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8" name="Freeform 211">
              <a:extLst>
                <a:ext uri="{FF2B5EF4-FFF2-40B4-BE49-F238E27FC236}">
                  <a16:creationId xmlns:a16="http://schemas.microsoft.com/office/drawing/2014/main" id="{1378E932-CA08-4345-83F9-239A18D8A4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A5094718-68B2-43EC-BD3C-887B772EEA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ectangle 50">
            <a:extLst>
              <a:ext uri="{FF2B5EF4-FFF2-40B4-BE49-F238E27FC236}">
                <a16:creationId xmlns:a16="http://schemas.microsoft.com/office/drawing/2014/main" id="{82A58A40-1C5D-4DF7-8ABE-9090338F0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2B9FAB-65AF-4821-8EB2-5238A3C1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54" name="Freeform 13">
              <a:extLst>
                <a:ext uri="{FF2B5EF4-FFF2-40B4-BE49-F238E27FC236}">
                  <a16:creationId xmlns:a16="http://schemas.microsoft.com/office/drawing/2014/main" id="{56453C82-4A1E-40AE-9958-D5369B0557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9EAD4C1B-2064-4E1E-AFDC-20628B8F5C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56" name="Freeform 5">
              <a:extLst>
                <a:ext uri="{FF2B5EF4-FFF2-40B4-BE49-F238E27FC236}">
                  <a16:creationId xmlns:a16="http://schemas.microsoft.com/office/drawing/2014/main" id="{7D7A1930-1E92-4705-9510-B9AA187BC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58" name="Rounded Rectangle 7">
            <a:extLst>
              <a:ext uri="{FF2B5EF4-FFF2-40B4-BE49-F238E27FC236}">
                <a16:creationId xmlns:a16="http://schemas.microsoft.com/office/drawing/2014/main" id="{78CD82BD-B284-401F-A7C6-8EC92539DF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467784" y="467784"/>
            <a:ext cx="11260976" cy="5922963"/>
          </a:xfrm>
          <a:prstGeom prst="roundRect">
            <a:avLst>
              <a:gd name="adj" fmla="val 5227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18">
            <a:extLst>
              <a:ext uri="{FF2B5EF4-FFF2-40B4-BE49-F238E27FC236}">
                <a16:creationId xmlns:a16="http://schemas.microsoft.com/office/drawing/2014/main" id="{25F67FA1-A8C0-4623-9496-BD2F65EA0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1434" y="474134"/>
            <a:ext cx="11260976" cy="5922963"/>
          </a:xfrm>
          <a:custGeom>
            <a:avLst/>
            <a:gdLst>
              <a:gd name="connsiteX0" fmla="*/ 336522 w 11260976"/>
              <a:gd name="connsiteY0" fmla="*/ 196832 h 5922963"/>
              <a:gd name="connsiteX1" fmla="*/ 209530 w 11260976"/>
              <a:gd name="connsiteY1" fmla="*/ 323824 h 5922963"/>
              <a:gd name="connsiteX2" fmla="*/ 209530 w 11260976"/>
              <a:gd name="connsiteY2" fmla="*/ 5586441 h 5922963"/>
              <a:gd name="connsiteX3" fmla="*/ 336522 w 11260976"/>
              <a:gd name="connsiteY3" fmla="*/ 5713433 h 5922963"/>
              <a:gd name="connsiteX4" fmla="*/ 10938742 w 11260976"/>
              <a:gd name="connsiteY4" fmla="*/ 5713433 h 5922963"/>
              <a:gd name="connsiteX5" fmla="*/ 11065734 w 11260976"/>
              <a:gd name="connsiteY5" fmla="*/ 5586441 h 5922963"/>
              <a:gd name="connsiteX6" fmla="*/ 11065734 w 11260976"/>
              <a:gd name="connsiteY6" fmla="*/ 323824 h 5922963"/>
              <a:gd name="connsiteX7" fmla="*/ 10938742 w 11260976"/>
              <a:gd name="connsiteY7" fmla="*/ 196832 h 5922963"/>
              <a:gd name="connsiteX8" fmla="*/ 309593 w 11260976"/>
              <a:gd name="connsiteY8" fmla="*/ 0 h 5922963"/>
              <a:gd name="connsiteX9" fmla="*/ 10951383 w 11260976"/>
              <a:gd name="connsiteY9" fmla="*/ 0 h 5922963"/>
              <a:gd name="connsiteX10" fmla="*/ 11260976 w 11260976"/>
              <a:gd name="connsiteY10" fmla="*/ 309593 h 5922963"/>
              <a:gd name="connsiteX11" fmla="*/ 11260976 w 11260976"/>
              <a:gd name="connsiteY11" fmla="*/ 5613370 h 5922963"/>
              <a:gd name="connsiteX12" fmla="*/ 10951383 w 11260976"/>
              <a:gd name="connsiteY12" fmla="*/ 5922963 h 5922963"/>
              <a:gd name="connsiteX13" fmla="*/ 309593 w 11260976"/>
              <a:gd name="connsiteY13" fmla="*/ 5922963 h 5922963"/>
              <a:gd name="connsiteX14" fmla="*/ 0 w 11260976"/>
              <a:gd name="connsiteY14" fmla="*/ 5613370 h 5922963"/>
              <a:gd name="connsiteX15" fmla="*/ 0 w 11260976"/>
              <a:gd name="connsiteY15" fmla="*/ 309593 h 5922963"/>
              <a:gd name="connsiteX16" fmla="*/ 309593 w 11260976"/>
              <a:gd name="connsiteY16" fmla="*/ 0 h 5922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1260976" h="5922963">
                <a:moveTo>
                  <a:pt x="336522" y="196832"/>
                </a:moveTo>
                <a:cubicBezTo>
                  <a:pt x="266386" y="196832"/>
                  <a:pt x="209530" y="253688"/>
                  <a:pt x="209530" y="323824"/>
                </a:cubicBezTo>
                <a:lnTo>
                  <a:pt x="209530" y="5586441"/>
                </a:lnTo>
                <a:cubicBezTo>
                  <a:pt x="209530" y="5656577"/>
                  <a:pt x="266386" y="5713433"/>
                  <a:pt x="336522" y="5713433"/>
                </a:cubicBezTo>
                <a:lnTo>
                  <a:pt x="10938742" y="5713433"/>
                </a:lnTo>
                <a:cubicBezTo>
                  <a:pt x="11008878" y="5713433"/>
                  <a:pt x="11065734" y="5656577"/>
                  <a:pt x="11065734" y="5586441"/>
                </a:cubicBezTo>
                <a:lnTo>
                  <a:pt x="11065734" y="323824"/>
                </a:lnTo>
                <a:cubicBezTo>
                  <a:pt x="11065734" y="253688"/>
                  <a:pt x="11008878" y="196832"/>
                  <a:pt x="10938742" y="196832"/>
                </a:cubicBezTo>
                <a:close/>
                <a:moveTo>
                  <a:pt x="309593" y="0"/>
                </a:moveTo>
                <a:lnTo>
                  <a:pt x="10951383" y="0"/>
                </a:lnTo>
                <a:cubicBezTo>
                  <a:pt x="11122366" y="0"/>
                  <a:pt x="11260976" y="138610"/>
                  <a:pt x="11260976" y="309593"/>
                </a:cubicBezTo>
                <a:lnTo>
                  <a:pt x="11260976" y="5613370"/>
                </a:lnTo>
                <a:cubicBezTo>
                  <a:pt x="11260976" y="5784353"/>
                  <a:pt x="11122366" y="5922963"/>
                  <a:pt x="10951383" y="5922963"/>
                </a:cubicBezTo>
                <a:lnTo>
                  <a:pt x="309593" y="5922963"/>
                </a:lnTo>
                <a:cubicBezTo>
                  <a:pt x="138610" y="5922963"/>
                  <a:pt x="0" y="5784353"/>
                  <a:pt x="0" y="5613370"/>
                </a:cubicBezTo>
                <a:lnTo>
                  <a:pt x="0" y="309593"/>
                </a:lnTo>
                <a:cubicBezTo>
                  <a:pt x="0" y="138610"/>
                  <a:pt x="138610" y="0"/>
                  <a:pt x="309593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2" name="Rounded Rectangle 8">
            <a:extLst>
              <a:ext uri="{FF2B5EF4-FFF2-40B4-BE49-F238E27FC236}">
                <a16:creationId xmlns:a16="http://schemas.microsoft.com/office/drawing/2014/main" id="{0F5EDD10-AE2C-4A5E-A841-886F339A2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0964" y="670965"/>
            <a:ext cx="10856204" cy="5516602"/>
          </a:xfrm>
          <a:prstGeom prst="roundRect">
            <a:avLst>
              <a:gd name="adj" fmla="val 2462"/>
            </a:avLst>
          </a:prstGeom>
          <a:noFill/>
          <a:ln w="3810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2A223F3-0F70-4426-BBEB-91F8D7952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8236" y="1023867"/>
            <a:ext cx="3256185" cy="334964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5000"/>
              </a:lnSpc>
            </a:pPr>
            <a:r>
              <a:rPr lang="en-US" sz="3900">
                <a:solidFill>
                  <a:schemeClr val="bg2"/>
                </a:solidFill>
              </a:rPr>
              <a:t>Različitost i inkluzija!</a:t>
            </a:r>
            <a:br>
              <a:rPr lang="en-US" sz="3900">
                <a:solidFill>
                  <a:schemeClr val="bg2"/>
                </a:solidFill>
              </a:rPr>
            </a:br>
            <a:r>
              <a:rPr lang="en-US" sz="3900" i="1">
                <a:solidFill>
                  <a:schemeClr val="bg2"/>
                </a:solidFill>
              </a:rPr>
              <a:t>Šta je suština?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59D8F517-77F5-4B9F-966B-BF1DE6212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1100" y="4629095"/>
            <a:ext cx="694944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ound Same Side Corner Rectangle 3">
            <a:extLst>
              <a:ext uri="{FF2B5EF4-FFF2-40B4-BE49-F238E27FC236}">
                <a16:creationId xmlns:a16="http://schemas.microsoft.com/office/drawing/2014/main" id="{CBE412B1-343D-4B47-B735-FEFEFAFDFB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26462" y="-19485"/>
            <a:ext cx="5516601" cy="6897510"/>
          </a:xfrm>
          <a:prstGeom prst="round2SameRect">
            <a:avLst>
              <a:gd name="adj1" fmla="val 2412"/>
              <a:gd name="adj2" fmla="val 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ounded Rectangle 19">
            <a:extLst>
              <a:ext uri="{FF2B5EF4-FFF2-40B4-BE49-F238E27FC236}">
                <a16:creationId xmlns:a16="http://schemas.microsoft.com/office/drawing/2014/main" id="{B614A5E5-10E7-4C92-9EE1-31BA7C388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2437" y="1308487"/>
            <a:ext cx="5632187" cy="4285867"/>
          </a:xfrm>
          <a:prstGeom prst="roundRect">
            <a:avLst>
              <a:gd name="adj" fmla="val 2462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CDE8E2-3068-41FB-B706-CABBD4BA58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9" r="1" b="1"/>
          <a:stretch/>
        </p:blipFill>
        <p:spPr>
          <a:xfrm>
            <a:off x="5609319" y="1671296"/>
            <a:ext cx="4980527" cy="357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58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7DC23C4-41BD-441D-8AAA-F716D3270ADB}"/>
              </a:ext>
            </a:extLst>
          </p:cNvPr>
          <p:cNvSpPr txBox="1"/>
          <p:nvPr/>
        </p:nvSpPr>
        <p:spPr>
          <a:xfrm>
            <a:off x="942535" y="797510"/>
            <a:ext cx="1100093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800" dirty="0"/>
              <a:t>UNICEF definiše </a:t>
            </a:r>
            <a:r>
              <a:rPr lang="sr-Latn-RS" sz="2800" dirty="0" err="1"/>
              <a:t>inkluzivno</a:t>
            </a:r>
            <a:r>
              <a:rPr lang="sr-Latn-RS" sz="2800" dirty="0"/>
              <a:t> obrazovanje prema opšteprihvaćenoj definiciji koju je predložio UNESCO:</a:t>
            </a:r>
          </a:p>
          <a:p>
            <a:endParaRPr lang="sr-Latn-RS" sz="2800" dirty="0"/>
          </a:p>
          <a:p>
            <a:r>
              <a:rPr lang="sr-Latn-RS" sz="2800" dirty="0"/>
              <a:t>„proces u kojem se </a:t>
            </a:r>
            <a:r>
              <a:rPr lang="sr-Latn-RS" sz="2800" b="1" dirty="0"/>
              <a:t>uzima u obzir i odgovara na različitost potreba svih</a:t>
            </a:r>
            <a:r>
              <a:rPr lang="sr-Latn-RS" sz="2800" dirty="0"/>
              <a:t> učesnika putem </a:t>
            </a:r>
            <a:r>
              <a:rPr lang="sr-Latn-RS" sz="2800" b="1" dirty="0"/>
              <a:t>povećanja učešća </a:t>
            </a:r>
            <a:r>
              <a:rPr lang="sr-Latn-RS" sz="2800" dirty="0"/>
              <a:t>u učenju, kulturama i zajednicama i </a:t>
            </a:r>
            <a:r>
              <a:rPr lang="sr-Latn-RS" sz="2800" b="1" dirty="0"/>
              <a:t>smanjenja isključenosti </a:t>
            </a:r>
            <a:r>
              <a:rPr lang="sr-Latn-RS" sz="2800" dirty="0"/>
              <a:t>iz i u okviru sistema obrazovanja.</a:t>
            </a:r>
          </a:p>
          <a:p>
            <a:r>
              <a:rPr lang="sr-Latn-RS" sz="2800" dirty="0" err="1"/>
              <a:t>Inkluzivno</a:t>
            </a:r>
            <a:r>
              <a:rPr lang="sr-Latn-RS" sz="2800" dirty="0"/>
              <a:t> obrazovanje </a:t>
            </a:r>
            <a:r>
              <a:rPr lang="sr-Latn-RS" sz="2800" b="1" dirty="0"/>
              <a:t>podrazumeva izmene i modifikacije sadržaja, pristupa, struktura i strategija</a:t>
            </a:r>
            <a:r>
              <a:rPr lang="sr-Latn-RS" sz="2800" dirty="0"/>
              <a:t>, sa zajedničkom vizijom koja obuhvata svu decu odgovarajućeg uzrasta i uverenjem da država ima odgovornost da obrazuje svu decu.“</a:t>
            </a:r>
          </a:p>
          <a:p>
            <a:endParaRPr lang="sr-Latn-RS" sz="2800" dirty="0"/>
          </a:p>
          <a:p>
            <a:pPr algn="ctr"/>
            <a:r>
              <a:rPr lang="sr-Latn-RS" sz="2800" b="1" i="1" dirty="0">
                <a:solidFill>
                  <a:srgbClr val="0070C0"/>
                </a:solidFill>
              </a:rPr>
              <a:t>Kada se rodi dete sa smetnjama u razvoju,</a:t>
            </a:r>
          </a:p>
          <a:p>
            <a:pPr algn="ctr"/>
            <a:r>
              <a:rPr lang="sr-Latn-RS" sz="2800" b="1" i="1" dirty="0">
                <a:solidFill>
                  <a:srgbClr val="0070C0"/>
                </a:solidFill>
              </a:rPr>
              <a:t> nije ga dobila samo porodica, već zajednica!</a:t>
            </a:r>
          </a:p>
        </p:txBody>
      </p:sp>
    </p:spTree>
    <p:extLst>
      <p:ext uri="{BB962C8B-B14F-4D97-AF65-F5344CB8AC3E}">
        <p14:creationId xmlns:p14="http://schemas.microsoft.com/office/powerpoint/2010/main" val="654060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377A-F7FA-4A46-AFF9-4A504449A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Modeli </a:t>
            </a:r>
            <a:r>
              <a:rPr lang="sr-Latn-RS" dirty="0" err="1"/>
              <a:t>inkluzivnog</a:t>
            </a:r>
            <a:r>
              <a:rPr lang="sr-Latn-RS" dirty="0"/>
              <a:t> obrazovanja (3P)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F0BD0D9-880B-4589-954F-094C908DB3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9993183"/>
              </p:ext>
            </p:extLst>
          </p:nvPr>
        </p:nvGraphicFramePr>
        <p:xfrm>
          <a:off x="2933700" y="2438400"/>
          <a:ext cx="8770938" cy="3651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6396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3132202-B134-4712-A41F-5107BB66ADB9}"/>
              </a:ext>
            </a:extLst>
          </p:cNvPr>
          <p:cNvSpPr txBox="1"/>
          <p:nvPr/>
        </p:nvSpPr>
        <p:spPr>
          <a:xfrm>
            <a:off x="773724" y="433983"/>
            <a:ext cx="10353821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b="1" i="1" dirty="0">
                <a:solidFill>
                  <a:srgbClr val="0070C0"/>
                </a:solidFill>
              </a:rPr>
              <a:t>Glavni principi </a:t>
            </a:r>
            <a:r>
              <a:rPr lang="en-US" sz="2400" b="1" i="1" dirty="0" err="1">
                <a:solidFill>
                  <a:srgbClr val="0070C0"/>
                </a:solidFill>
              </a:rPr>
              <a:t>vrti</a:t>
            </a:r>
            <a:r>
              <a:rPr lang="sr-Latn-RS" sz="2400" b="1" i="1" dirty="0">
                <a:solidFill>
                  <a:srgbClr val="0070C0"/>
                </a:solidFill>
              </a:rPr>
              <a:t>ć/škola po meri deteta:</a:t>
            </a:r>
          </a:p>
          <a:p>
            <a:endParaRPr lang="sr-Latn-RS" sz="2000" dirty="0"/>
          </a:p>
          <a:p>
            <a:r>
              <a:rPr lang="sr-Latn-RS" sz="2400" dirty="0"/>
              <a:t>• Obrazovanje </a:t>
            </a:r>
            <a:r>
              <a:rPr lang="sr-Latn-RS" sz="2400" b="1" dirty="0">
                <a:solidFill>
                  <a:srgbClr val="0070C0"/>
                </a:solidFill>
              </a:rPr>
              <a:t>u najboljem interesu </a:t>
            </a:r>
            <a:r>
              <a:rPr lang="sr-Latn-RS" sz="2400" dirty="0"/>
              <a:t>deteta. Zaštita interesa deteta je najvažnija prilikom donošenja odluka u obrazovanju.</a:t>
            </a:r>
          </a:p>
          <a:p>
            <a:r>
              <a:rPr lang="sr-Latn-RS" sz="2400" dirty="0"/>
              <a:t>• </a:t>
            </a:r>
            <a:r>
              <a:rPr lang="sr-Latn-RS" sz="2400" b="1" dirty="0">
                <a:solidFill>
                  <a:srgbClr val="0070C0"/>
                </a:solidFill>
              </a:rPr>
              <a:t>Demokratsko učešće</a:t>
            </a:r>
            <a:r>
              <a:rPr lang="sr-Latn-RS" sz="2400" dirty="0"/>
              <a:t>. Kao nosioci prava, deca i oni koji omogućuju ostvarivanje njihovih prava treba da učestvuju prilikom koncipiranja forme i sadržaja obrazovanja dece.</a:t>
            </a:r>
          </a:p>
          <a:p>
            <a:r>
              <a:rPr lang="sr-Latn-RS" sz="2400" dirty="0"/>
              <a:t>• </a:t>
            </a:r>
            <a:r>
              <a:rPr lang="sr-Latn-RS" sz="2400" b="1" dirty="0" err="1">
                <a:solidFill>
                  <a:srgbClr val="0070C0"/>
                </a:solidFill>
              </a:rPr>
              <a:t>Inkluzivnost</a:t>
            </a:r>
            <a:r>
              <a:rPr lang="sr-Latn-RS" sz="2400" b="1" dirty="0"/>
              <a:t>. </a:t>
            </a:r>
            <a:r>
              <a:rPr lang="sr-Latn-RS" sz="2400" dirty="0"/>
              <a:t>Sva deca imaju pravo na </a:t>
            </a:r>
            <a:r>
              <a:rPr lang="sr-Latn-RS" sz="2400" dirty="0" err="1"/>
              <a:t>inkluzivno</a:t>
            </a:r>
            <a:r>
              <a:rPr lang="sr-Latn-RS" sz="2400" dirty="0"/>
              <a:t> obrazovanje. </a:t>
            </a:r>
            <a:r>
              <a:rPr lang="sr-Latn-RS" sz="2400" u="sng" dirty="0">
                <a:solidFill>
                  <a:srgbClr val="0070C0"/>
                </a:solidFill>
              </a:rPr>
              <a:t>Pristup </a:t>
            </a:r>
            <a:r>
              <a:rPr lang="sr-Latn-RS" sz="2400" dirty="0"/>
              <a:t>obrazovanju nije privilegija koju društvo daje deci, nego obaveza koje društvo ispunjava prema svoj deci.</a:t>
            </a:r>
          </a:p>
          <a:p>
            <a:r>
              <a:rPr lang="sr-Latn-RS" sz="2400" dirty="0"/>
              <a:t>• </a:t>
            </a:r>
            <a:r>
              <a:rPr lang="sr-Latn-RS" sz="2400" b="1" dirty="0">
                <a:solidFill>
                  <a:srgbClr val="0070C0"/>
                </a:solidFill>
              </a:rPr>
              <a:t>Zaštita. </a:t>
            </a:r>
            <a:r>
              <a:rPr lang="sr-Latn-RS" sz="2400" dirty="0"/>
              <a:t>Sva deca imaju pravo da uče u okruženju u kojem mogu da razvijaju i dostignu svoj puni potencijal. Ona imaju pravo da budu zaštićena od povređivanja i fizičkog i psihičkog maltretiranja.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83E70B-F217-4E77-B13B-42331CF46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116" y="5147667"/>
            <a:ext cx="35814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14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EDB03D4E-BC80-4CD7-BE0B-4A69CD10C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EA9B5E3C-F539-403A-9A7A-E5D38BD29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9EF52E42-C54A-499A-8B82-F34D6FCB7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491A399A-8683-47D1-9CB7-59306C5F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A131F20-0603-4F9A-8475-D69927FA1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16" name="Freeform 206">
              <a:extLst>
                <a:ext uri="{FF2B5EF4-FFF2-40B4-BE49-F238E27FC236}">
                  <a16:creationId xmlns:a16="http://schemas.microsoft.com/office/drawing/2014/main" id="{CCD0BBDF-334F-458C-A262-FFF6508FA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7" name="Freeform 211">
              <a:extLst>
                <a:ext uri="{FF2B5EF4-FFF2-40B4-BE49-F238E27FC236}">
                  <a16:creationId xmlns:a16="http://schemas.microsoft.com/office/drawing/2014/main" id="{3F43F960-7E1B-42E7-BC06-099D610D6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30AA2E7-B2AB-4459-8AC4-84B8F50D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E1C1577-0B8B-4809-B080-8BCB8E1A8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rgbClr val="FEFCF7">
              <a:alpha val="30000"/>
            </a:srgbClr>
          </a:solidFill>
          <a:ln>
            <a:noFill/>
          </a:ln>
        </p:spPr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25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6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483E4C83-184D-4B95-BFC4-15FBC14DF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 dirty="0"/>
              <a:t>IO je</a:t>
            </a:r>
            <a:br>
              <a:rPr lang="sr-Latn-RS" dirty="0"/>
            </a:br>
            <a:r>
              <a:rPr lang="en-US" dirty="0" err="1"/>
              <a:t>Dobrobit</a:t>
            </a:r>
            <a:r>
              <a:rPr lang="en-US" dirty="0"/>
              <a:t> za </a:t>
            </a:r>
            <a:r>
              <a:rPr lang="en-US" dirty="0" err="1"/>
              <a:t>svu</a:t>
            </a:r>
            <a:r>
              <a:rPr lang="en-US" dirty="0"/>
              <a:t> </a:t>
            </a:r>
            <a:r>
              <a:rPr lang="en-US" dirty="0" err="1"/>
              <a:t>decu</a:t>
            </a:r>
            <a:r>
              <a:rPr lang="sr-Latn-RS" dirty="0"/>
              <a:t>!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077EE6-0B49-4444-95F3-3CA5B8ECD4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301" y="4176130"/>
            <a:ext cx="5860821" cy="926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sr-Latn-RS" dirty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70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EDB03D4E-BC80-4CD7-BE0B-4A69CD10C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EA9B5E3C-F539-403A-9A7A-E5D38BD29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9EF52E42-C54A-499A-8B82-F34D6FCB7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91A399A-8683-47D1-9CB7-59306C5F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131F20-0603-4F9A-8475-D69927FA1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44" name="Freeform 206">
              <a:extLst>
                <a:ext uri="{FF2B5EF4-FFF2-40B4-BE49-F238E27FC236}">
                  <a16:creationId xmlns:a16="http://schemas.microsoft.com/office/drawing/2014/main" id="{CCD0BBDF-334F-458C-A262-FFF6508FA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5" name="Freeform 211">
              <a:extLst>
                <a:ext uri="{FF2B5EF4-FFF2-40B4-BE49-F238E27FC236}">
                  <a16:creationId xmlns:a16="http://schemas.microsoft.com/office/drawing/2014/main" id="{3F43F960-7E1B-42E7-BC06-099D610D6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0AA2E7-B2AB-4459-8AC4-84B8F50D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8D3E4CB6-C6D4-46BA-9DFE-92F4C7693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tx2">
              <a:lumMod val="50000"/>
              <a:lumOff val="50000"/>
              <a:alpha val="40000"/>
            </a:schemeClr>
          </a:solidFill>
          <a:ln>
            <a:noFill/>
          </a:ln>
        </p:spPr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9A34BDC-A3E7-4317-A652-4C711537E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2419" y="0"/>
            <a:ext cx="753770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D88273-4C65-475D-B5A7-0E03DD89A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4487" y="643467"/>
            <a:ext cx="6253571" cy="337989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>
              <a:lnSpc>
                <a:spcPct val="95000"/>
              </a:lnSpc>
            </a:pPr>
            <a:r>
              <a:rPr lang="en-US" sz="3400" dirty="0"/>
              <a:t>* </a:t>
            </a:r>
            <a:r>
              <a:rPr lang="en-US" sz="3400" i="1" dirty="0" err="1"/>
              <a:t>Inkluzivna</a:t>
            </a:r>
            <a:r>
              <a:rPr lang="en-US" sz="3400" i="1" dirty="0"/>
              <a:t> </a:t>
            </a:r>
            <a:r>
              <a:rPr lang="en-US" sz="3400" i="1" dirty="0" err="1"/>
              <a:t>pedagogija</a:t>
            </a:r>
            <a:r>
              <a:rPr lang="en-US" sz="3400" dirty="0"/>
              <a:t>,</a:t>
            </a:r>
            <a:br>
              <a:rPr lang="en-US" sz="3400" dirty="0"/>
            </a:br>
            <a:r>
              <a:rPr lang="en-US" sz="3400" dirty="0"/>
              <a:t>2015:70-90 </a:t>
            </a:r>
            <a:r>
              <a:rPr lang="en-US" sz="3400" dirty="0" err="1"/>
              <a:t>i</a:t>
            </a:r>
            <a:r>
              <a:rPr lang="en-US" sz="3400" dirty="0"/>
              <a:t> </a:t>
            </a:r>
            <a:r>
              <a:rPr lang="en-US" sz="3400" b="1" dirty="0"/>
              <a:t>90-94</a:t>
            </a:r>
            <a:br>
              <a:rPr lang="en-US" sz="3400" b="1" dirty="0"/>
            </a:br>
            <a:br>
              <a:rPr lang="en-US" sz="3400" b="1" dirty="0"/>
            </a:br>
            <a:r>
              <a:rPr lang="en-US" sz="3400" b="1" dirty="0"/>
              <a:t>* </a:t>
            </a:r>
            <a:r>
              <a:rPr lang="en-US" sz="3400" i="1" dirty="0" err="1"/>
              <a:t>Uvod</a:t>
            </a:r>
            <a:r>
              <a:rPr lang="en-US" sz="3400" i="1" dirty="0"/>
              <a:t> u </a:t>
            </a:r>
            <a:r>
              <a:rPr lang="en-US" sz="3400" i="1" dirty="0" err="1"/>
              <a:t>inkluziju</a:t>
            </a:r>
            <a:r>
              <a:rPr lang="en-US" sz="3400" dirty="0"/>
              <a:t>, </a:t>
            </a:r>
            <a:br>
              <a:rPr lang="sr-Latn-RS" sz="3400" dirty="0"/>
            </a:br>
            <a:r>
              <a:rPr lang="en-US" sz="3400" dirty="0"/>
              <a:t>2020:68-78</a:t>
            </a:r>
            <a:br>
              <a:rPr lang="en-US" sz="3400" dirty="0"/>
            </a:br>
            <a:endParaRPr lang="en-US" sz="3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CDC15C-E94A-43E3-9529-D72B0F0FB2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13709" y="4470840"/>
            <a:ext cx="6244349" cy="1743693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>
              <a:spcBef>
                <a:spcPts val="930"/>
              </a:spcBef>
            </a:pPr>
            <a:r>
              <a:rPr lang="en-US" sz="2400"/>
              <a:t>Literature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9EBAABD3-7850-4600-BF15-44633214A8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98564" y="0"/>
            <a:ext cx="0" cy="685800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415FFF46-7665-4A66-A43B-FEE4EA3347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8324" y="4228554"/>
            <a:ext cx="1371600" cy="0"/>
          </a:xfrm>
          <a:prstGeom prst="line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74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EDB03D4E-BC80-4CD7-BE0B-4A69CD10C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39" name="Freeform 13">
              <a:extLst>
                <a:ext uri="{FF2B5EF4-FFF2-40B4-BE49-F238E27FC236}">
                  <a16:creationId xmlns:a16="http://schemas.microsoft.com/office/drawing/2014/main" id="{EA9B5E3C-F539-403A-9A7A-E5D38BD294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9EF52E42-C54A-499A-8B82-F34D6FCB73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491A399A-8683-47D1-9CB7-59306C5FD1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A131F20-0603-4F9A-8475-D69927FA13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44" name="Freeform 206">
              <a:extLst>
                <a:ext uri="{FF2B5EF4-FFF2-40B4-BE49-F238E27FC236}">
                  <a16:creationId xmlns:a16="http://schemas.microsoft.com/office/drawing/2014/main" id="{CCD0BBDF-334F-458C-A262-FFF6508FAA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45" name="Freeform 211">
              <a:extLst>
                <a:ext uri="{FF2B5EF4-FFF2-40B4-BE49-F238E27FC236}">
                  <a16:creationId xmlns:a16="http://schemas.microsoft.com/office/drawing/2014/main" id="{3F43F960-7E1B-42E7-BC06-099D610D6F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130AA2E7-B2AB-4459-8AC4-84B8F50DA4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36E27C40-104A-4C05-A382-21A40999A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5">
            <a:extLst>
              <a:ext uri="{FF2B5EF4-FFF2-40B4-BE49-F238E27FC236}">
                <a16:creationId xmlns:a16="http://schemas.microsoft.com/office/drawing/2014/main" id="{BE1C1577-0B8B-4809-B080-8BCB8E1A83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  <a:alpha val="70000"/>
            </a:schemeClr>
          </a:solidFill>
          <a:ln>
            <a:noFill/>
          </a:ln>
        </p:spPr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D746CED-0567-4DF8-AB5A-955539059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 useBgFill="1">
          <p:nvSpPr>
            <p:cNvPr id="53" name="Freeform 159">
              <a:extLst>
                <a:ext uri="{FF2B5EF4-FFF2-40B4-BE49-F238E27FC236}">
                  <a16:creationId xmlns:a16="http://schemas.microsoft.com/office/drawing/2014/main" id="{ADA5E076-A7C5-4275-A6C5-D0949C89B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54" name="Freeform 164">
              <a:extLst>
                <a:ext uri="{FF2B5EF4-FFF2-40B4-BE49-F238E27FC236}">
                  <a16:creationId xmlns:a16="http://schemas.microsoft.com/office/drawing/2014/main" id="{8DA0B687-0059-4D26-A341-3533C07D8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tx2">
                <a:lumMod val="75000"/>
                <a:lumOff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B3CFF822-5B88-4257-86DB-464E3C755F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A152AAC-0934-4743-A044-DCE72B893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60821" cy="182901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Radionica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4CA50-A93F-4B4B-9157-00EB49A814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62301" y="4176130"/>
            <a:ext cx="5860821" cy="926103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Bef>
                <a:spcPts val="930"/>
              </a:spcBef>
            </a:pPr>
            <a:r>
              <a:rPr lang="en-US" b="1"/>
              <a:t>Bez reči se grupišite svi!</a:t>
            </a:r>
          </a:p>
        </p:txBody>
      </p:sp>
    </p:spTree>
    <p:extLst>
      <p:ext uri="{BB962C8B-B14F-4D97-AF65-F5344CB8AC3E}">
        <p14:creationId xmlns:p14="http://schemas.microsoft.com/office/powerpoint/2010/main" val="3817017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8569A0-F4F4-431D-9555-3DDAE11CC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</p:spPr>
        <p:txBody>
          <a:bodyPr>
            <a:normAutofit/>
          </a:bodyPr>
          <a:lstStyle/>
          <a:p>
            <a:r>
              <a:rPr lang="sr-Latn-RS" sz="3700"/>
              <a:t>Deca sa smetnjama u razvoju i sa invaliditetom (etiketirani i isključeni)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C93CC-7D97-419B-95AC-2EB07065E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3699" y="2438400"/>
            <a:ext cx="5348909" cy="3651504"/>
          </a:xfrm>
        </p:spPr>
        <p:txBody>
          <a:bodyPr>
            <a:normAutofit/>
          </a:bodyPr>
          <a:lstStyle/>
          <a:p>
            <a:r>
              <a:rPr lang="sr-Latn-RS" b="1" dirty="0"/>
              <a:t>Smetnje u razvoju predstavljaju glavni faktor isključivanja iz obrazovanja</a:t>
            </a:r>
            <a:r>
              <a:rPr lang="sr-Latn-RS" dirty="0"/>
              <a:t>, a rezultat je nesrazmerno veliki broj dece sa smetnjama u razvoju među decom koja nisu obuhvaćena obrazovnim sistemom.</a:t>
            </a:r>
          </a:p>
          <a:p>
            <a:r>
              <a:rPr lang="sr-Latn-RS" dirty="0"/>
              <a:t> Iako je </a:t>
            </a:r>
            <a:r>
              <a:rPr lang="sr-Latn-RS" i="1" dirty="0"/>
              <a:t>postignut napredak u nekoliko poslednjih decenija</a:t>
            </a:r>
            <a:r>
              <a:rPr lang="sr-Latn-RS" dirty="0"/>
              <a:t> u pogledu obrazovanja za sve, i dalje postoje veliki nedostaci, posebno kada treba doći do dece sa smetnjama u razvoju i uključiti ih u obrazovanje.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DA958-097C-49A9-9FE5-798F9069A4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096" r="2" b="10626"/>
          <a:stretch/>
        </p:blipFill>
        <p:spPr>
          <a:xfrm>
            <a:off x="8770337" y="2555913"/>
            <a:ext cx="2933934" cy="353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01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582C4845-0D78-4D23-853C-D2B548EAE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0715" y="1205363"/>
            <a:ext cx="2971848" cy="4447274"/>
          </a:xfrm>
        </p:spPr>
        <p:txBody>
          <a:bodyPr anchor="ctr">
            <a:normAutofit/>
          </a:bodyPr>
          <a:lstStyle/>
          <a:p>
            <a:pPr algn="r"/>
            <a:br>
              <a:rPr lang="sr-Latn-RS" sz="2500"/>
            </a:br>
            <a:r>
              <a:rPr lang="sr-Cyrl-CS" sz="2500"/>
              <a:t>Pojam </a:t>
            </a:r>
            <a:r>
              <a:rPr lang="sr-Cyrl-CS" sz="2500" i="1"/>
              <a:t>inkluzija </a:t>
            </a:r>
            <a:r>
              <a:rPr lang="sr-Cyrl-CS" sz="2500"/>
              <a:t>(l. inclusio) znači uključenje, uključivanje, obuhvatanje, sadržavanje u sebi, uračunavanje u (</a:t>
            </a:r>
            <a:r>
              <a:rPr lang="sr-Cyrl-CS" sz="2500" i="1"/>
              <a:t>Vokabular beta</a:t>
            </a:r>
            <a:r>
              <a:rPr lang="sr-Cyrl-CS" sz="2500"/>
              <a:t>, 2012). </a:t>
            </a:r>
            <a:endParaRPr lang="sr-Latn-RS" sz="25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4E5365E6-B851-45B6-821E-CBF24C76A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964872"/>
            <a:ext cx="0" cy="292825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028" y="1205364"/>
            <a:ext cx="5691965" cy="4447274"/>
          </a:xfrm>
        </p:spPr>
        <p:txBody>
          <a:bodyPr anchor="ctr">
            <a:normAutofit/>
          </a:bodyPr>
          <a:lstStyle/>
          <a:p>
            <a:pPr marL="68580" indent="0">
              <a:buNone/>
            </a:pPr>
            <a:r>
              <a:rPr lang="sr-Latn-RS" dirty="0"/>
              <a:t>	</a:t>
            </a:r>
            <a:r>
              <a:rPr lang="sr-Cyrl-CS" dirty="0" err="1"/>
              <a:t>Značenje</a:t>
            </a:r>
            <a:r>
              <a:rPr lang="sr-Cyrl-CS" dirty="0"/>
              <a:t> </a:t>
            </a:r>
            <a:r>
              <a:rPr lang="sr-Cyrl-CS" dirty="0" err="1"/>
              <a:t>pojma</a:t>
            </a:r>
            <a:r>
              <a:rPr lang="sr-Cyrl-CS" dirty="0"/>
              <a:t> </a:t>
            </a:r>
            <a:r>
              <a:rPr lang="sr-Cyrl-CS" dirty="0" err="1"/>
              <a:t>inkluzija</a:t>
            </a:r>
            <a:r>
              <a:rPr lang="sr-Cyrl-CS" dirty="0"/>
              <a:t> u </a:t>
            </a:r>
            <a:r>
              <a:rPr lang="sr-Cyrl-CS" b="1" dirty="0" err="1"/>
              <a:t>pedagoškom</a:t>
            </a:r>
            <a:r>
              <a:rPr lang="sr-Cyrl-CS" b="1" dirty="0"/>
              <a:t> </a:t>
            </a:r>
            <a:r>
              <a:rPr lang="sr-Cyrl-CS" b="1" dirty="0" err="1"/>
              <a:t>smislu</a:t>
            </a:r>
            <a:r>
              <a:rPr lang="sr-Cyrl-CS" b="1" dirty="0"/>
              <a:t> </a:t>
            </a:r>
            <a:r>
              <a:rPr lang="sr-Cyrl-CS" b="1" dirty="0" err="1"/>
              <a:t>odnosi</a:t>
            </a:r>
            <a:r>
              <a:rPr lang="sr-Cyrl-CS" b="1" dirty="0"/>
              <a:t> </a:t>
            </a:r>
            <a:r>
              <a:rPr lang="sr-Cyrl-CS" b="1" dirty="0" err="1"/>
              <a:t>se</a:t>
            </a:r>
            <a:r>
              <a:rPr lang="sr-Latn-RS" b="1" dirty="0"/>
              <a:t> </a:t>
            </a:r>
            <a:r>
              <a:rPr lang="sr-Latn-RS" b="1" u="sng" dirty="0"/>
              <a:t>i</a:t>
            </a:r>
            <a:r>
              <a:rPr lang="sr-Cyrl-CS" b="1" u="sng" dirty="0"/>
              <a:t> </a:t>
            </a:r>
            <a:r>
              <a:rPr lang="sr-Cyrl-CS" b="1" u="sng" dirty="0" err="1"/>
              <a:t>na</a:t>
            </a:r>
            <a:r>
              <a:rPr lang="sr-Cyrl-CS" b="1" u="sng" dirty="0"/>
              <a:t> </a:t>
            </a:r>
            <a:r>
              <a:rPr lang="sr-Cyrl-CS" b="1" u="sng" dirty="0" err="1"/>
              <a:t>uk</a:t>
            </a:r>
            <a:r>
              <a:rPr lang="sr-Cyrl-RS" b="1" u="sng" dirty="0" err="1"/>
              <a:t>lj</a:t>
            </a:r>
            <a:r>
              <a:rPr lang="sr-Cyrl-CS" b="1" u="sng" dirty="0" err="1"/>
              <a:t>učivanj</a:t>
            </a:r>
            <a:r>
              <a:rPr lang="sr-Cyrl-RS" b="1" u="sng" dirty="0"/>
              <a:t>e </a:t>
            </a:r>
            <a:r>
              <a:rPr lang="sr-Latn-RS" b="1" u="sng" dirty="0"/>
              <a:t>sve dece i </a:t>
            </a:r>
            <a:r>
              <a:rPr lang="sr-Cyrl-CS" b="1" u="sng" dirty="0" err="1"/>
              <a:t>dece</a:t>
            </a:r>
            <a:r>
              <a:rPr lang="sr-Cyrl-CS" b="1" u="sng" dirty="0"/>
              <a:t> </a:t>
            </a:r>
            <a:r>
              <a:rPr lang="sr-Cyrl-CS" b="1" u="sng" dirty="0" err="1"/>
              <a:t>sa</a:t>
            </a:r>
            <a:r>
              <a:rPr lang="sr-Cyrl-CS" b="1" u="sng" dirty="0"/>
              <a:t> </a:t>
            </a:r>
            <a:r>
              <a:rPr lang="sr-Cyrl-CS" b="1" u="sng" dirty="0" err="1"/>
              <a:t>smetnjama</a:t>
            </a:r>
            <a:r>
              <a:rPr lang="sr-Cyrl-CS" b="1" u="sng" dirty="0"/>
              <a:t> u </a:t>
            </a:r>
            <a:r>
              <a:rPr lang="sr-Cyrl-CS" b="1" u="sng" dirty="0" err="1"/>
              <a:t>razvoju</a:t>
            </a:r>
            <a:r>
              <a:rPr lang="sr-Cyrl-CS" b="1" u="sng" dirty="0"/>
              <a:t> u </a:t>
            </a:r>
            <a:r>
              <a:rPr lang="sr-Latn-RS" b="1" u="sng" dirty="0"/>
              <a:t>redovan </a:t>
            </a:r>
            <a:r>
              <a:rPr lang="sr-Cyrl-CS" b="1" u="sng" dirty="0" err="1"/>
              <a:t>vaspitno-obrazovni</a:t>
            </a:r>
            <a:r>
              <a:rPr lang="sr-Cyrl-CS" b="1" u="sng" dirty="0"/>
              <a:t> </a:t>
            </a:r>
            <a:r>
              <a:rPr lang="sr-Cyrl-CS" b="1" u="sng" dirty="0" err="1"/>
              <a:t>sistem</a:t>
            </a:r>
            <a:r>
              <a:rPr lang="sr-Cyrl-CS" b="1" u="sng" dirty="0"/>
              <a:t>.</a:t>
            </a:r>
            <a:endParaRPr lang="sr-Latn-RS" b="1" u="sng" dirty="0"/>
          </a:p>
          <a:p>
            <a:pPr marL="68580" indent="0">
              <a:buNone/>
            </a:pPr>
            <a:r>
              <a:rPr lang="sr-Latn-RS" b="1" dirty="0"/>
              <a:t>	</a:t>
            </a:r>
            <a:r>
              <a:rPr lang="sr-Latn-RS" dirty="0"/>
              <a:t>Pojmovi vezano za obrazovanje dece sa smetnjama u razvoju (modeli obrazovnog sistema): </a:t>
            </a:r>
          </a:p>
          <a:p>
            <a:r>
              <a:rPr lang="sr-Latn-RS" b="1" dirty="0"/>
              <a:t>segregacija, </a:t>
            </a:r>
          </a:p>
          <a:p>
            <a:r>
              <a:rPr lang="sr-Latn-RS" b="1" dirty="0"/>
              <a:t>integracija i</a:t>
            </a:r>
          </a:p>
          <a:p>
            <a:r>
              <a:rPr lang="sr-Latn-RS" b="1" dirty="0"/>
              <a:t>inkluzija</a:t>
            </a:r>
          </a:p>
          <a:p>
            <a:endParaRPr lang="sr-Latn-R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79EC9-0416-483B-B4D9-80DE45C85F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6899" y="5121299"/>
            <a:ext cx="3552825" cy="128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35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Modeli obrazovanja drugačijih</a:t>
            </a:r>
            <a:br>
              <a:rPr lang="sr-Latn-RS" dirty="0"/>
            </a:br>
            <a:r>
              <a:rPr lang="sr-Latn-RS" b="1" dirty="0"/>
              <a:t>Segregacija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2" y="2420888"/>
            <a:ext cx="8256917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415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Modeli obrazovanja drugačijih</a:t>
            </a:r>
            <a:br>
              <a:rPr lang="sr-Latn-RS" dirty="0"/>
            </a:br>
            <a:r>
              <a:rPr lang="sr-Latn-RS" b="1" dirty="0"/>
              <a:t>Integracija</a:t>
            </a:r>
            <a:endParaRPr lang="sr-Latn-R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4356" y="2554155"/>
            <a:ext cx="6608637" cy="3048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2190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dirty="0"/>
              <a:t>Modeli obrazovanja drugačijih</a:t>
            </a:r>
            <a:br>
              <a:rPr lang="sr-Latn-RS" dirty="0"/>
            </a:br>
            <a:r>
              <a:rPr lang="sr-Latn-RS" b="1" dirty="0"/>
              <a:t>Inkluzija</a:t>
            </a:r>
            <a:endParaRPr lang="sr-Latn-R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837" y="2782775"/>
            <a:ext cx="4779679" cy="25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43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25526EB-DE0B-4901-920C-80AF981B9C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>
            <a:extLst>
              <a:ext uri="{FF2B5EF4-FFF2-40B4-BE49-F238E27FC236}">
                <a16:creationId xmlns:a16="http://schemas.microsoft.com/office/drawing/2014/main" id="{ADAA1113-299D-486E-82E7-7386C9A749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C2CFDC1-708C-4B03-8798-CC6EE505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63AFCD-FE4F-44F4-B98D-786582FC03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789604"/>
            <a:ext cx="4001315" cy="5041656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D2AE44-B401-4D93-8046-16B363D225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49072" y="2176009"/>
            <a:ext cx="6755199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54EE0852-7B79-4CD8-84F9-18FDB8C5E946}"/>
              </a:ext>
            </a:extLst>
          </p:cNvPr>
          <p:cNvSpPr/>
          <p:nvPr/>
        </p:nvSpPr>
        <p:spPr>
          <a:xfrm>
            <a:off x="5269312" y="2325858"/>
            <a:ext cx="6755199" cy="3661955"/>
          </a:xfrm>
          <a:prstGeom prst="wedgeEllipseCallout">
            <a:avLst>
              <a:gd name="adj1" fmla="val -58110"/>
              <a:gd name="adj2" fmla="val -4199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indent="-320040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Char char="–"/>
            </a:pPr>
            <a:r>
              <a:rPr lang="sr-Latn-R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Suština je </a:t>
            </a:r>
            <a:r>
              <a:rPr lang="sr-Latn-RS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u izmenama </a:t>
            </a:r>
            <a:r>
              <a:rPr lang="sr-Latn-R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kako bi </a:t>
            </a:r>
            <a:r>
              <a:rPr lang="sr-Latn-RS" sz="2800" b="1" u="sng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sistem</a:t>
            </a:r>
            <a:r>
              <a:rPr lang="sr-Latn-RS" sz="2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75000"/>
                    <a:lumOff val="2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odgovarao detetu, a ne o menjanju deteta koji bi se uklopio u sistem.</a:t>
            </a:r>
            <a:endParaRPr lang="sr-Latn-RS" sz="2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41783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ppt/theme/theme2.xml><?xml version="1.0" encoding="utf-8"?>
<a:theme xmlns:a="http://schemas.openxmlformats.org/drawingml/2006/main" name="1_Feathered">
  <a:themeElements>
    <a:clrScheme name="Feathered">
      <a:dk1>
        <a:sysClr val="windowText" lastClr="000000"/>
      </a:dk1>
      <a:lt1>
        <a:sysClr val="window" lastClr="FFFFFF"/>
      </a:lt1>
      <a:dk2>
        <a:srgbClr val="1E1217"/>
      </a:dk2>
      <a:lt2>
        <a:srgbClr val="FAFDFD"/>
      </a:lt2>
      <a:accent1>
        <a:srgbClr val="78475D"/>
      </a:accent1>
      <a:accent2>
        <a:srgbClr val="A7D068"/>
      </a:accent2>
      <a:accent3>
        <a:srgbClr val="78C5CF"/>
      </a:accent3>
      <a:accent4>
        <a:srgbClr val="D36E88"/>
      </a:accent4>
      <a:accent5>
        <a:srgbClr val="D3C588"/>
      </a:accent5>
      <a:accent6>
        <a:srgbClr val="ED9E57"/>
      </a:accent6>
      <a:hlink>
        <a:srgbClr val="78C5CF"/>
      </a:hlink>
      <a:folHlink>
        <a:srgbClr val="D36E88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E2D42CFC-65DC-41E3-8961-A8E5A29913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592</Words>
  <Application>Microsoft Office PowerPoint</Application>
  <PresentationFormat>Widescreen</PresentationFormat>
  <Paragraphs>50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Calibri</vt:lpstr>
      <vt:lpstr>Century Schoolbook</vt:lpstr>
      <vt:lpstr>Corbel</vt:lpstr>
      <vt:lpstr>Feathered</vt:lpstr>
      <vt:lpstr>1_Feathered</vt:lpstr>
      <vt:lpstr>Modeli sistema obrazovanja (drugačije dece) i inkluzivnog obrzovanje </vt:lpstr>
      <vt:lpstr>* Inkluzivna pedagogija, 2015:70-90 i 90-94  * Uvod u inkluziju,  2020:68-78 </vt:lpstr>
      <vt:lpstr>Radionica</vt:lpstr>
      <vt:lpstr>Deca sa smetnjama u razvoju i sa invaliditetom (etiketirani i isključeni)</vt:lpstr>
      <vt:lpstr> Pojam inkluzija (l. inclusio) znači uključenje, uključivanje, obuhvatanje, sadržavanje u sebi, uračunavanje u (Vokabular beta, 2012). </vt:lpstr>
      <vt:lpstr>Modeli obrazovanja drugačijih Segregacija</vt:lpstr>
      <vt:lpstr>Modeli obrazovanja drugačijih Integracija</vt:lpstr>
      <vt:lpstr>Modeli obrazovanja drugačijih Inkluzija</vt:lpstr>
      <vt:lpstr>PowerPoint Presentation</vt:lpstr>
      <vt:lpstr>Inkluzivno obrazovanje</vt:lpstr>
      <vt:lpstr>Različitost i inkluzija! Šta je suština?</vt:lpstr>
      <vt:lpstr>PowerPoint Presentation</vt:lpstr>
      <vt:lpstr>Modeli inkluzivnog obrazovanja (3P)</vt:lpstr>
      <vt:lpstr>PowerPoint Presentation</vt:lpstr>
      <vt:lpstr>IO je Dobrobit za svu decu!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 sistema obrazovanja (drugačije dece) i inkluzivnog obrzovanje </dc:title>
  <dc:creator>Korisnik</dc:creator>
  <cp:lastModifiedBy>Korisnik</cp:lastModifiedBy>
  <cp:revision>6</cp:revision>
  <dcterms:created xsi:type="dcterms:W3CDTF">2021-11-21T07:42:26Z</dcterms:created>
  <dcterms:modified xsi:type="dcterms:W3CDTF">2021-11-23T07:55:58Z</dcterms:modified>
</cp:coreProperties>
</file>